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2" r:id="rId6"/>
    <p:sldId id="270" r:id="rId7"/>
    <p:sldId id="273" r:id="rId8"/>
    <p:sldId id="275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71" r:id="rId18"/>
    <p:sldId id="274" r:id="rId1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3421CB-F081-4DB9-B703-7AC53D8BF1A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1B02019-EC3A-489C-A5FD-6DDC571F6B40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Lejupslīde </a:t>
          </a:r>
          <a:endParaRPr lang="lv-LV" sz="2800" dirty="0"/>
        </a:p>
      </dgm:t>
    </dgm:pt>
    <dgm:pt modelId="{D457C810-BC1F-44B2-97E9-BF77A0F0489A}" type="parTrans" cxnId="{1C889286-38DB-4BDB-9D7B-C17A372654B6}">
      <dgm:prSet/>
      <dgm:spPr/>
      <dgm:t>
        <a:bodyPr/>
        <a:lstStyle/>
        <a:p>
          <a:endParaRPr lang="lv-LV"/>
        </a:p>
      </dgm:t>
    </dgm:pt>
    <dgm:pt modelId="{AAA8BBFD-9C7A-405D-BD6C-02052EDB48BE}" type="sibTrans" cxnId="{1C889286-38DB-4BDB-9D7B-C17A372654B6}">
      <dgm:prSet/>
      <dgm:spPr/>
      <dgm:t>
        <a:bodyPr/>
        <a:lstStyle/>
        <a:p>
          <a:endParaRPr lang="lv-LV"/>
        </a:p>
      </dgm:t>
    </dgm:pt>
    <dgm:pt modelId="{F98719EE-3DE1-4700-9F6B-936AEE9F0F81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Uzplaukums</a:t>
          </a:r>
          <a:endParaRPr lang="lv-LV" sz="2800" dirty="0"/>
        </a:p>
      </dgm:t>
    </dgm:pt>
    <dgm:pt modelId="{0CF50D90-83C5-4CF4-AF4C-552B09CFC573}" type="parTrans" cxnId="{5945D71E-1F76-4D89-93BB-E1F4461D6B4E}">
      <dgm:prSet/>
      <dgm:spPr/>
      <dgm:t>
        <a:bodyPr/>
        <a:lstStyle/>
        <a:p>
          <a:endParaRPr lang="lv-LV"/>
        </a:p>
      </dgm:t>
    </dgm:pt>
    <dgm:pt modelId="{053A02DD-8EF0-4851-B223-35B5AE2997A5}" type="sibTrans" cxnId="{5945D71E-1F76-4D89-93BB-E1F4461D6B4E}">
      <dgm:prSet/>
      <dgm:spPr/>
      <dgm:t>
        <a:bodyPr/>
        <a:lstStyle/>
        <a:p>
          <a:endParaRPr lang="lv-LV"/>
        </a:p>
      </dgm:t>
    </dgm:pt>
    <dgm:pt modelId="{F5112521-2F1E-4C7A-8D03-3123713BE3B7}">
      <dgm:prSet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Krīze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67DC0BCC-DE8D-4ACA-82E1-067BE4118B5E}" type="parTrans" cxnId="{3A67BBAE-5E36-4823-9956-8B0865B01279}">
      <dgm:prSet/>
      <dgm:spPr/>
      <dgm:t>
        <a:bodyPr/>
        <a:lstStyle/>
        <a:p>
          <a:endParaRPr lang="lv-LV"/>
        </a:p>
      </dgm:t>
    </dgm:pt>
    <dgm:pt modelId="{02684076-6612-4B60-A860-52DFDC8B0AB3}" type="sibTrans" cxnId="{3A67BBAE-5E36-4823-9956-8B0865B01279}">
      <dgm:prSet/>
      <dgm:spPr/>
      <dgm:t>
        <a:bodyPr/>
        <a:lstStyle/>
        <a:p>
          <a:endParaRPr lang="lv-LV"/>
        </a:p>
      </dgm:t>
    </dgm:pt>
    <dgm:pt modelId="{4DE598A8-2B23-44E7-B616-2165B4810608}">
      <dgm:prSet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Atveseļošanās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C9D6F7BD-AA67-455D-8C03-5E7B45953782}" type="parTrans" cxnId="{B8A4F9B1-CDA8-46D3-95C2-B6150855E9BB}">
      <dgm:prSet/>
      <dgm:spPr/>
      <dgm:t>
        <a:bodyPr/>
        <a:lstStyle/>
        <a:p>
          <a:endParaRPr lang="lv-LV"/>
        </a:p>
      </dgm:t>
    </dgm:pt>
    <dgm:pt modelId="{88F6029D-988D-4F9A-A0E6-954787F9316C}" type="sibTrans" cxnId="{B8A4F9B1-CDA8-46D3-95C2-B6150855E9BB}">
      <dgm:prSet/>
      <dgm:spPr/>
      <dgm:t>
        <a:bodyPr/>
        <a:lstStyle/>
        <a:p>
          <a:endParaRPr lang="lv-LV"/>
        </a:p>
      </dgm:t>
    </dgm:pt>
    <dgm:pt modelId="{D2252230-CD2F-4C62-A8DB-2B773ACDC0F5}" type="pres">
      <dgm:prSet presAssocID="{2E3421CB-F081-4DB9-B703-7AC53D8BF1AE}" presName="linear" presStyleCnt="0">
        <dgm:presLayoutVars>
          <dgm:dir/>
          <dgm:animLvl val="lvl"/>
          <dgm:resizeHandles val="exact"/>
        </dgm:presLayoutVars>
      </dgm:prSet>
      <dgm:spPr/>
    </dgm:pt>
    <dgm:pt modelId="{DAE2A99A-DBF6-4403-8135-F1529A59EFBC}" type="pres">
      <dgm:prSet presAssocID="{41B02019-EC3A-489C-A5FD-6DDC571F6B40}" presName="parentLin" presStyleCnt="0"/>
      <dgm:spPr/>
    </dgm:pt>
    <dgm:pt modelId="{4E92071B-153F-40D0-A7FE-0F0C8C654447}" type="pres">
      <dgm:prSet presAssocID="{41B02019-EC3A-489C-A5FD-6DDC571F6B40}" presName="parentLeftMargin" presStyleLbl="node1" presStyleIdx="0" presStyleCnt="4"/>
      <dgm:spPr/>
    </dgm:pt>
    <dgm:pt modelId="{B08B12E2-9217-458B-A01B-A051598EE3B4}" type="pres">
      <dgm:prSet presAssocID="{41B02019-EC3A-489C-A5FD-6DDC571F6B4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E565343-1066-4539-9698-71D5BBB66F4B}" type="pres">
      <dgm:prSet presAssocID="{41B02019-EC3A-489C-A5FD-6DDC571F6B40}" presName="negativeSpace" presStyleCnt="0"/>
      <dgm:spPr/>
    </dgm:pt>
    <dgm:pt modelId="{BCC41552-159B-430C-B3F1-7837DEC3BABE}" type="pres">
      <dgm:prSet presAssocID="{41B02019-EC3A-489C-A5FD-6DDC571F6B40}" presName="childText" presStyleLbl="conFgAcc1" presStyleIdx="0" presStyleCnt="4">
        <dgm:presLayoutVars>
          <dgm:bulletEnabled val="1"/>
        </dgm:presLayoutVars>
      </dgm:prSet>
      <dgm:spPr/>
    </dgm:pt>
    <dgm:pt modelId="{D61233CE-55C8-427D-A9E8-84F4CFC758CA}" type="pres">
      <dgm:prSet presAssocID="{AAA8BBFD-9C7A-405D-BD6C-02052EDB48BE}" presName="spaceBetweenRectangles" presStyleCnt="0"/>
      <dgm:spPr/>
    </dgm:pt>
    <dgm:pt modelId="{7F7B467F-A1ED-4256-A042-2F8CC3611CEA}" type="pres">
      <dgm:prSet presAssocID="{F5112521-2F1E-4C7A-8D03-3123713BE3B7}" presName="parentLin" presStyleCnt="0"/>
      <dgm:spPr/>
    </dgm:pt>
    <dgm:pt modelId="{397C7E38-8074-4505-9E55-B77E62AA8BDF}" type="pres">
      <dgm:prSet presAssocID="{F5112521-2F1E-4C7A-8D03-3123713BE3B7}" presName="parentLeftMargin" presStyleLbl="node1" presStyleIdx="0" presStyleCnt="4"/>
      <dgm:spPr/>
    </dgm:pt>
    <dgm:pt modelId="{D746124E-065D-4DFB-8DDC-D11C3F85E898}" type="pres">
      <dgm:prSet presAssocID="{F5112521-2F1E-4C7A-8D03-3123713BE3B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C8C4328-32F8-4E6B-8539-0435ADE445D8}" type="pres">
      <dgm:prSet presAssocID="{F5112521-2F1E-4C7A-8D03-3123713BE3B7}" presName="negativeSpace" presStyleCnt="0"/>
      <dgm:spPr/>
    </dgm:pt>
    <dgm:pt modelId="{7731F203-0905-44F0-B271-BA394D2FFB82}" type="pres">
      <dgm:prSet presAssocID="{F5112521-2F1E-4C7A-8D03-3123713BE3B7}" presName="childText" presStyleLbl="conFgAcc1" presStyleIdx="1" presStyleCnt="4">
        <dgm:presLayoutVars>
          <dgm:bulletEnabled val="1"/>
        </dgm:presLayoutVars>
      </dgm:prSet>
      <dgm:spPr/>
    </dgm:pt>
    <dgm:pt modelId="{384668BA-9F79-4156-87E0-69B204C4B177}" type="pres">
      <dgm:prSet presAssocID="{02684076-6612-4B60-A860-52DFDC8B0AB3}" presName="spaceBetweenRectangles" presStyleCnt="0"/>
      <dgm:spPr/>
    </dgm:pt>
    <dgm:pt modelId="{41F8D154-B391-49BF-8593-E5246ED0141D}" type="pres">
      <dgm:prSet presAssocID="{4DE598A8-2B23-44E7-B616-2165B4810608}" presName="parentLin" presStyleCnt="0"/>
      <dgm:spPr/>
    </dgm:pt>
    <dgm:pt modelId="{90990D5D-1533-4991-A0B4-6997967E0C20}" type="pres">
      <dgm:prSet presAssocID="{4DE598A8-2B23-44E7-B616-2165B4810608}" presName="parentLeftMargin" presStyleLbl="node1" presStyleIdx="1" presStyleCnt="4"/>
      <dgm:spPr/>
    </dgm:pt>
    <dgm:pt modelId="{8850E23B-BFCE-4791-8872-2B527062738A}" type="pres">
      <dgm:prSet presAssocID="{4DE598A8-2B23-44E7-B616-2165B481060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7A522F4-558D-4439-A9AD-878C3D7D107F}" type="pres">
      <dgm:prSet presAssocID="{4DE598A8-2B23-44E7-B616-2165B4810608}" presName="negativeSpace" presStyleCnt="0"/>
      <dgm:spPr/>
    </dgm:pt>
    <dgm:pt modelId="{30412F20-3372-4472-A83D-403A9703B5B5}" type="pres">
      <dgm:prSet presAssocID="{4DE598A8-2B23-44E7-B616-2165B4810608}" presName="childText" presStyleLbl="conFgAcc1" presStyleIdx="2" presStyleCnt="4">
        <dgm:presLayoutVars>
          <dgm:bulletEnabled val="1"/>
        </dgm:presLayoutVars>
      </dgm:prSet>
      <dgm:spPr/>
    </dgm:pt>
    <dgm:pt modelId="{49C40753-1ADB-4FC1-81E9-BD732B027177}" type="pres">
      <dgm:prSet presAssocID="{88F6029D-988D-4F9A-A0E6-954787F9316C}" presName="spaceBetweenRectangles" presStyleCnt="0"/>
      <dgm:spPr/>
    </dgm:pt>
    <dgm:pt modelId="{4B021E21-652C-4D6A-9BB8-11DB1590B99A}" type="pres">
      <dgm:prSet presAssocID="{F98719EE-3DE1-4700-9F6B-936AEE9F0F81}" presName="parentLin" presStyleCnt="0"/>
      <dgm:spPr/>
    </dgm:pt>
    <dgm:pt modelId="{0AE75358-53CC-4820-ABEE-B80ACBA835A0}" type="pres">
      <dgm:prSet presAssocID="{F98719EE-3DE1-4700-9F6B-936AEE9F0F81}" presName="parentLeftMargin" presStyleLbl="node1" presStyleIdx="2" presStyleCnt="4"/>
      <dgm:spPr/>
    </dgm:pt>
    <dgm:pt modelId="{9F0E02C1-6F3D-40D9-B222-09C4C166B494}" type="pres">
      <dgm:prSet presAssocID="{F98719EE-3DE1-4700-9F6B-936AEE9F0F8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E843242-2E45-46B6-A20C-8DB402817884}" type="pres">
      <dgm:prSet presAssocID="{F98719EE-3DE1-4700-9F6B-936AEE9F0F81}" presName="negativeSpace" presStyleCnt="0"/>
      <dgm:spPr/>
    </dgm:pt>
    <dgm:pt modelId="{1A3A41BA-8B8E-4B57-A185-EAE1F3B509E5}" type="pres">
      <dgm:prSet presAssocID="{F98719EE-3DE1-4700-9F6B-936AEE9F0F8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679EEB3-9EFE-460C-B280-BBC147AE7FBF}" type="presOf" srcId="{2E3421CB-F081-4DB9-B703-7AC53D8BF1AE}" destId="{D2252230-CD2F-4C62-A8DB-2B773ACDC0F5}" srcOrd="0" destOrd="0" presId="urn:microsoft.com/office/officeart/2005/8/layout/list1"/>
    <dgm:cxn modelId="{8277D2BE-57F0-4879-B75A-2B6C052FA3B0}" type="presOf" srcId="{F98719EE-3DE1-4700-9F6B-936AEE9F0F81}" destId="{9F0E02C1-6F3D-40D9-B222-09C4C166B494}" srcOrd="1" destOrd="0" presId="urn:microsoft.com/office/officeart/2005/8/layout/list1"/>
    <dgm:cxn modelId="{B8A4F9B1-CDA8-46D3-95C2-B6150855E9BB}" srcId="{2E3421CB-F081-4DB9-B703-7AC53D8BF1AE}" destId="{4DE598A8-2B23-44E7-B616-2165B4810608}" srcOrd="2" destOrd="0" parTransId="{C9D6F7BD-AA67-455D-8C03-5E7B45953782}" sibTransId="{88F6029D-988D-4F9A-A0E6-954787F9316C}"/>
    <dgm:cxn modelId="{5945D71E-1F76-4D89-93BB-E1F4461D6B4E}" srcId="{2E3421CB-F081-4DB9-B703-7AC53D8BF1AE}" destId="{F98719EE-3DE1-4700-9F6B-936AEE9F0F81}" srcOrd="3" destOrd="0" parTransId="{0CF50D90-83C5-4CF4-AF4C-552B09CFC573}" sibTransId="{053A02DD-8EF0-4851-B223-35B5AE2997A5}"/>
    <dgm:cxn modelId="{3A67BBAE-5E36-4823-9956-8B0865B01279}" srcId="{2E3421CB-F081-4DB9-B703-7AC53D8BF1AE}" destId="{F5112521-2F1E-4C7A-8D03-3123713BE3B7}" srcOrd="1" destOrd="0" parTransId="{67DC0BCC-DE8D-4ACA-82E1-067BE4118B5E}" sibTransId="{02684076-6612-4B60-A860-52DFDC8B0AB3}"/>
    <dgm:cxn modelId="{AB22B30F-524E-4055-B151-288DC6D0288A}" type="presOf" srcId="{F5112521-2F1E-4C7A-8D03-3123713BE3B7}" destId="{397C7E38-8074-4505-9E55-B77E62AA8BDF}" srcOrd="0" destOrd="0" presId="urn:microsoft.com/office/officeart/2005/8/layout/list1"/>
    <dgm:cxn modelId="{F0BD8023-5189-405C-A2EF-4BC7E4558358}" type="presOf" srcId="{41B02019-EC3A-489C-A5FD-6DDC571F6B40}" destId="{B08B12E2-9217-458B-A01B-A051598EE3B4}" srcOrd="1" destOrd="0" presId="urn:microsoft.com/office/officeart/2005/8/layout/list1"/>
    <dgm:cxn modelId="{1C889286-38DB-4BDB-9D7B-C17A372654B6}" srcId="{2E3421CB-F081-4DB9-B703-7AC53D8BF1AE}" destId="{41B02019-EC3A-489C-A5FD-6DDC571F6B40}" srcOrd="0" destOrd="0" parTransId="{D457C810-BC1F-44B2-97E9-BF77A0F0489A}" sibTransId="{AAA8BBFD-9C7A-405D-BD6C-02052EDB48BE}"/>
    <dgm:cxn modelId="{DE3828BF-67D9-431C-A71A-B981AE73CF6D}" type="presOf" srcId="{F5112521-2F1E-4C7A-8D03-3123713BE3B7}" destId="{D746124E-065D-4DFB-8DDC-D11C3F85E898}" srcOrd="1" destOrd="0" presId="urn:microsoft.com/office/officeart/2005/8/layout/list1"/>
    <dgm:cxn modelId="{EDD74F62-33E8-43C9-94E3-FB2313808035}" type="presOf" srcId="{41B02019-EC3A-489C-A5FD-6DDC571F6B40}" destId="{4E92071B-153F-40D0-A7FE-0F0C8C654447}" srcOrd="0" destOrd="0" presId="urn:microsoft.com/office/officeart/2005/8/layout/list1"/>
    <dgm:cxn modelId="{B32A0718-5868-4DE4-A967-3C02219EFAA8}" type="presOf" srcId="{F98719EE-3DE1-4700-9F6B-936AEE9F0F81}" destId="{0AE75358-53CC-4820-ABEE-B80ACBA835A0}" srcOrd="0" destOrd="0" presId="urn:microsoft.com/office/officeart/2005/8/layout/list1"/>
    <dgm:cxn modelId="{D4A08C6C-14AF-4FD4-AE3C-2A34F879F0AD}" type="presOf" srcId="{4DE598A8-2B23-44E7-B616-2165B4810608}" destId="{90990D5D-1533-4991-A0B4-6997967E0C20}" srcOrd="0" destOrd="0" presId="urn:microsoft.com/office/officeart/2005/8/layout/list1"/>
    <dgm:cxn modelId="{C45EAC6D-C495-42A2-AF85-B43C1D2D2923}" type="presOf" srcId="{4DE598A8-2B23-44E7-B616-2165B4810608}" destId="{8850E23B-BFCE-4791-8872-2B527062738A}" srcOrd="1" destOrd="0" presId="urn:microsoft.com/office/officeart/2005/8/layout/list1"/>
    <dgm:cxn modelId="{F74B385F-8EFD-4EB9-BBE2-D67E98EC0DDB}" type="presParOf" srcId="{D2252230-CD2F-4C62-A8DB-2B773ACDC0F5}" destId="{DAE2A99A-DBF6-4403-8135-F1529A59EFBC}" srcOrd="0" destOrd="0" presId="urn:microsoft.com/office/officeart/2005/8/layout/list1"/>
    <dgm:cxn modelId="{E56BD2A3-1E07-4113-8DAD-6FA15250166F}" type="presParOf" srcId="{DAE2A99A-DBF6-4403-8135-F1529A59EFBC}" destId="{4E92071B-153F-40D0-A7FE-0F0C8C654447}" srcOrd="0" destOrd="0" presId="urn:microsoft.com/office/officeart/2005/8/layout/list1"/>
    <dgm:cxn modelId="{E77CB664-FB0E-4DA6-8187-FEF2CE0B9725}" type="presParOf" srcId="{DAE2A99A-DBF6-4403-8135-F1529A59EFBC}" destId="{B08B12E2-9217-458B-A01B-A051598EE3B4}" srcOrd="1" destOrd="0" presId="urn:microsoft.com/office/officeart/2005/8/layout/list1"/>
    <dgm:cxn modelId="{0B5BDF96-56D3-40A2-A3C3-1B6E6D6E36C0}" type="presParOf" srcId="{D2252230-CD2F-4C62-A8DB-2B773ACDC0F5}" destId="{1E565343-1066-4539-9698-71D5BBB66F4B}" srcOrd="1" destOrd="0" presId="urn:microsoft.com/office/officeart/2005/8/layout/list1"/>
    <dgm:cxn modelId="{04346BD8-C977-449D-9DCA-D31F97222523}" type="presParOf" srcId="{D2252230-CD2F-4C62-A8DB-2B773ACDC0F5}" destId="{BCC41552-159B-430C-B3F1-7837DEC3BABE}" srcOrd="2" destOrd="0" presId="urn:microsoft.com/office/officeart/2005/8/layout/list1"/>
    <dgm:cxn modelId="{50C00865-E15A-4E1C-B639-1C15CE966AB6}" type="presParOf" srcId="{D2252230-CD2F-4C62-A8DB-2B773ACDC0F5}" destId="{D61233CE-55C8-427D-A9E8-84F4CFC758CA}" srcOrd="3" destOrd="0" presId="urn:microsoft.com/office/officeart/2005/8/layout/list1"/>
    <dgm:cxn modelId="{3710058D-C475-4CC1-A429-D1B181538469}" type="presParOf" srcId="{D2252230-CD2F-4C62-A8DB-2B773ACDC0F5}" destId="{7F7B467F-A1ED-4256-A042-2F8CC3611CEA}" srcOrd="4" destOrd="0" presId="urn:microsoft.com/office/officeart/2005/8/layout/list1"/>
    <dgm:cxn modelId="{07B45FE8-A736-48D8-9173-83F2DA7573B7}" type="presParOf" srcId="{7F7B467F-A1ED-4256-A042-2F8CC3611CEA}" destId="{397C7E38-8074-4505-9E55-B77E62AA8BDF}" srcOrd="0" destOrd="0" presId="urn:microsoft.com/office/officeart/2005/8/layout/list1"/>
    <dgm:cxn modelId="{279BB817-ECCA-47E1-8135-D275B4947992}" type="presParOf" srcId="{7F7B467F-A1ED-4256-A042-2F8CC3611CEA}" destId="{D746124E-065D-4DFB-8DDC-D11C3F85E898}" srcOrd="1" destOrd="0" presId="urn:microsoft.com/office/officeart/2005/8/layout/list1"/>
    <dgm:cxn modelId="{4925F0D5-E16F-4EAF-89F0-1ED0FB82A33D}" type="presParOf" srcId="{D2252230-CD2F-4C62-A8DB-2B773ACDC0F5}" destId="{2C8C4328-32F8-4E6B-8539-0435ADE445D8}" srcOrd="5" destOrd="0" presId="urn:microsoft.com/office/officeart/2005/8/layout/list1"/>
    <dgm:cxn modelId="{4B477E7C-F48F-4600-8D03-AD5B523AC252}" type="presParOf" srcId="{D2252230-CD2F-4C62-A8DB-2B773ACDC0F5}" destId="{7731F203-0905-44F0-B271-BA394D2FFB82}" srcOrd="6" destOrd="0" presId="urn:microsoft.com/office/officeart/2005/8/layout/list1"/>
    <dgm:cxn modelId="{CB879C8C-B9F6-42B8-B8D9-8DD2F4B3664E}" type="presParOf" srcId="{D2252230-CD2F-4C62-A8DB-2B773ACDC0F5}" destId="{384668BA-9F79-4156-87E0-69B204C4B177}" srcOrd="7" destOrd="0" presId="urn:microsoft.com/office/officeart/2005/8/layout/list1"/>
    <dgm:cxn modelId="{D751FC7E-27F3-43DB-A407-896832D61682}" type="presParOf" srcId="{D2252230-CD2F-4C62-A8DB-2B773ACDC0F5}" destId="{41F8D154-B391-49BF-8593-E5246ED0141D}" srcOrd="8" destOrd="0" presId="urn:microsoft.com/office/officeart/2005/8/layout/list1"/>
    <dgm:cxn modelId="{3BA01B08-7B78-43E1-9825-284845D07059}" type="presParOf" srcId="{41F8D154-B391-49BF-8593-E5246ED0141D}" destId="{90990D5D-1533-4991-A0B4-6997967E0C20}" srcOrd="0" destOrd="0" presId="urn:microsoft.com/office/officeart/2005/8/layout/list1"/>
    <dgm:cxn modelId="{3CCD930D-BEF3-4B5F-BC47-783C5A853994}" type="presParOf" srcId="{41F8D154-B391-49BF-8593-E5246ED0141D}" destId="{8850E23B-BFCE-4791-8872-2B527062738A}" srcOrd="1" destOrd="0" presId="urn:microsoft.com/office/officeart/2005/8/layout/list1"/>
    <dgm:cxn modelId="{6C0F10CA-8BFF-43EB-A504-5172BABF17F5}" type="presParOf" srcId="{D2252230-CD2F-4C62-A8DB-2B773ACDC0F5}" destId="{37A522F4-558D-4439-A9AD-878C3D7D107F}" srcOrd="9" destOrd="0" presId="urn:microsoft.com/office/officeart/2005/8/layout/list1"/>
    <dgm:cxn modelId="{6BE6A1E4-280A-43B4-B877-50A454039F21}" type="presParOf" srcId="{D2252230-CD2F-4C62-A8DB-2B773ACDC0F5}" destId="{30412F20-3372-4472-A83D-403A9703B5B5}" srcOrd="10" destOrd="0" presId="urn:microsoft.com/office/officeart/2005/8/layout/list1"/>
    <dgm:cxn modelId="{6A7BD608-43ED-4D0D-900E-214B150B94F1}" type="presParOf" srcId="{D2252230-CD2F-4C62-A8DB-2B773ACDC0F5}" destId="{49C40753-1ADB-4FC1-81E9-BD732B027177}" srcOrd="11" destOrd="0" presId="urn:microsoft.com/office/officeart/2005/8/layout/list1"/>
    <dgm:cxn modelId="{F676C6F2-7B4C-41AA-AF42-85121E323192}" type="presParOf" srcId="{D2252230-CD2F-4C62-A8DB-2B773ACDC0F5}" destId="{4B021E21-652C-4D6A-9BB8-11DB1590B99A}" srcOrd="12" destOrd="0" presId="urn:microsoft.com/office/officeart/2005/8/layout/list1"/>
    <dgm:cxn modelId="{ABD5E369-0A55-41E9-B3B4-E85D1D8651FF}" type="presParOf" srcId="{4B021E21-652C-4D6A-9BB8-11DB1590B99A}" destId="{0AE75358-53CC-4820-ABEE-B80ACBA835A0}" srcOrd="0" destOrd="0" presId="urn:microsoft.com/office/officeart/2005/8/layout/list1"/>
    <dgm:cxn modelId="{8A3F257D-1B41-4A29-9523-CF8819E7126C}" type="presParOf" srcId="{4B021E21-652C-4D6A-9BB8-11DB1590B99A}" destId="{9F0E02C1-6F3D-40D9-B222-09C4C166B494}" srcOrd="1" destOrd="0" presId="urn:microsoft.com/office/officeart/2005/8/layout/list1"/>
    <dgm:cxn modelId="{15C25BD0-6CF9-4057-8B63-8EC0CCF6CD33}" type="presParOf" srcId="{D2252230-CD2F-4C62-A8DB-2B773ACDC0F5}" destId="{2E843242-2E45-46B6-A20C-8DB402817884}" srcOrd="13" destOrd="0" presId="urn:microsoft.com/office/officeart/2005/8/layout/list1"/>
    <dgm:cxn modelId="{9D10E0B9-6F49-46B7-855B-479FF4200126}" type="presParOf" srcId="{D2252230-CD2F-4C62-A8DB-2B773ACDC0F5}" destId="{1A3A41BA-8B8E-4B57-A185-EAE1F3B509E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C41552-159B-430C-B3F1-7837DEC3BABE}">
      <dsp:nvSpPr>
        <dsp:cNvPr id="0" name=""/>
        <dsp:cNvSpPr/>
      </dsp:nvSpPr>
      <dsp:spPr>
        <a:xfrm>
          <a:off x="0" y="40631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8B12E2-9217-458B-A01B-A051598EE3B4}">
      <dsp:nvSpPr>
        <dsp:cNvPr id="0" name=""/>
        <dsp:cNvSpPr/>
      </dsp:nvSpPr>
      <dsp:spPr>
        <a:xfrm>
          <a:off x="411480" y="52076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Lejupslīde </a:t>
          </a:r>
          <a:endParaRPr lang="lv-LV" sz="2800" kern="1200" dirty="0"/>
        </a:p>
      </dsp:txBody>
      <dsp:txXfrm>
        <a:off x="411480" y="52076"/>
        <a:ext cx="5760720" cy="708480"/>
      </dsp:txXfrm>
    </dsp:sp>
    <dsp:sp modelId="{7731F203-0905-44F0-B271-BA394D2FFB82}">
      <dsp:nvSpPr>
        <dsp:cNvPr id="0" name=""/>
        <dsp:cNvSpPr/>
      </dsp:nvSpPr>
      <dsp:spPr>
        <a:xfrm>
          <a:off x="0" y="149495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6124E-065D-4DFB-8DDC-D11C3F85E898}">
      <dsp:nvSpPr>
        <dsp:cNvPr id="0" name=""/>
        <dsp:cNvSpPr/>
      </dsp:nvSpPr>
      <dsp:spPr>
        <a:xfrm>
          <a:off x="411480" y="1140716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Krīze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140716"/>
        <a:ext cx="5760720" cy="708480"/>
      </dsp:txXfrm>
    </dsp:sp>
    <dsp:sp modelId="{30412F20-3372-4472-A83D-403A9703B5B5}">
      <dsp:nvSpPr>
        <dsp:cNvPr id="0" name=""/>
        <dsp:cNvSpPr/>
      </dsp:nvSpPr>
      <dsp:spPr>
        <a:xfrm>
          <a:off x="0" y="258359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50E23B-BFCE-4791-8872-2B527062738A}">
      <dsp:nvSpPr>
        <dsp:cNvPr id="0" name=""/>
        <dsp:cNvSpPr/>
      </dsp:nvSpPr>
      <dsp:spPr>
        <a:xfrm>
          <a:off x="411480" y="2229356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Atveseļošanās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229356"/>
        <a:ext cx="5760720" cy="708480"/>
      </dsp:txXfrm>
    </dsp:sp>
    <dsp:sp modelId="{1A3A41BA-8B8E-4B57-A185-EAE1F3B509E5}">
      <dsp:nvSpPr>
        <dsp:cNvPr id="0" name=""/>
        <dsp:cNvSpPr/>
      </dsp:nvSpPr>
      <dsp:spPr>
        <a:xfrm>
          <a:off x="0" y="367223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E02C1-6F3D-40D9-B222-09C4C166B494}">
      <dsp:nvSpPr>
        <dsp:cNvPr id="0" name=""/>
        <dsp:cNvSpPr/>
      </dsp:nvSpPr>
      <dsp:spPr>
        <a:xfrm>
          <a:off x="411480" y="3317996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Uzplaukums</a:t>
          </a:r>
          <a:endParaRPr lang="lv-LV" sz="2800" kern="1200" dirty="0"/>
        </a:p>
      </dsp:txBody>
      <dsp:txXfrm>
        <a:off x="411480" y="3317996"/>
        <a:ext cx="5760720" cy="708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EB885-29AB-4BA3-9B6A-4FD2E9A0FAF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CF4AB-E201-45AF-BC92-119601BC522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v-LV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fld id="{54EEB885-29AB-4BA3-9B6A-4FD2E9A0FAFB}" type="datetimeFigureOut">
              <a:rPr lang="lv-LV" smtClean="0"/>
              <a:pPr/>
              <a:t>2012.06.25.</a:t>
            </a:fld>
            <a:endParaRPr lang="lv-LV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fld id="{4CDCF4AB-E201-45AF-BC92-119601BC522D}" type="slidenum">
              <a:rPr lang="lv-LV" smtClean="0"/>
              <a:pPr/>
              <a:t>‹#›</a:t>
            </a:fld>
            <a:endParaRPr lang="lv-LV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hyperlink" Target="http://www.csb.gov.lv/" TargetMode="External"/><Relationship Id="rId7" Type="http://schemas.openxmlformats.org/officeDocument/2006/relationships/hyperlink" Target="http://www.mk.gov.lv/" TargetMode="External"/><Relationship Id="rId2" Type="http://schemas.openxmlformats.org/officeDocument/2006/relationships/hyperlink" Target="http://www.ekonometrika.times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nk.lv/" TargetMode="External"/><Relationship Id="rId5" Type="http://schemas.openxmlformats.org/officeDocument/2006/relationships/hyperlink" Target="http://www.bb.lv/" TargetMode="External"/><Relationship Id="rId4" Type="http://schemas.openxmlformats.org/officeDocument/2006/relationships/hyperlink" Target="http://www.delfi.lv/" TargetMode="External"/><Relationship Id="rId9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/>
          <a:lstStyle/>
          <a:p>
            <a:r>
              <a:rPr lang="lv-LV" dirty="0" smtClean="0"/>
              <a:t>EKONOMISKĀS PROBLĒMAS LATVIJĀ UN PASAULĒ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235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Lejupslīde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214553"/>
            <a:ext cx="8229600" cy="27860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Lejupslīdi raksturo:</a:t>
            </a:r>
          </a:p>
          <a:p>
            <a:pPr lvl="2"/>
            <a:r>
              <a:rPr lang="lv-LV" sz="2800" dirty="0" smtClean="0"/>
              <a:t>ražošanas sašaurināšanās;</a:t>
            </a:r>
          </a:p>
          <a:p>
            <a:pPr lvl="2"/>
            <a:r>
              <a:rPr lang="lv-LV" sz="2800" dirty="0" smtClean="0"/>
              <a:t>bezdarba pieaugums;</a:t>
            </a:r>
          </a:p>
          <a:p>
            <a:pPr lvl="2"/>
            <a:r>
              <a:rPr lang="lv-LV" sz="2800" dirty="0" smtClean="0"/>
              <a:t>pieprasījuma samazināšanās;</a:t>
            </a:r>
          </a:p>
          <a:p>
            <a:pPr lvl="2"/>
            <a:r>
              <a:rPr lang="lv-LV" sz="2800" dirty="0" smtClean="0"/>
              <a:t>investīciju samazināšanās.</a:t>
            </a:r>
            <a:endParaRPr lang="lv-LV" sz="2800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lv-LV" dirty="0" err="1" smtClean="0"/>
              <a:t>Recesija</a:t>
            </a: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/>
          <a:lstStyle/>
          <a:p>
            <a:pPr>
              <a:buNone/>
            </a:pPr>
            <a:r>
              <a:rPr lang="lv-LV" b="1" dirty="0" smtClean="0"/>
              <a:t>		</a:t>
            </a:r>
            <a:r>
              <a:rPr lang="lv-LV" dirty="0" err="1" smtClean="0"/>
              <a:t>Recesija</a:t>
            </a:r>
            <a:r>
              <a:rPr lang="lv-LV" dirty="0" smtClean="0"/>
              <a:t> – lejupslīdes galējā robeža , ko raksturo:</a:t>
            </a:r>
          </a:p>
          <a:p>
            <a:pPr lvl="2"/>
            <a:r>
              <a:rPr lang="lv-LV" sz="2800" dirty="0" smtClean="0"/>
              <a:t>minimālais ražošanas apjoms;</a:t>
            </a:r>
          </a:p>
          <a:p>
            <a:pPr lvl="2"/>
            <a:r>
              <a:rPr lang="lv-LV" sz="2800" dirty="0" smtClean="0"/>
              <a:t>augsts bezdarba līmenis;</a:t>
            </a:r>
          </a:p>
          <a:p>
            <a:pPr lvl="2"/>
            <a:r>
              <a:rPr lang="lv-LV" sz="2800" dirty="0" smtClean="0"/>
              <a:t>mazs pieprasījums;</a:t>
            </a:r>
          </a:p>
          <a:p>
            <a:pPr lvl="2"/>
            <a:r>
              <a:rPr lang="lv-LV" sz="2800" dirty="0" smtClean="0"/>
              <a:t>investoru trūkums.</a:t>
            </a:r>
          </a:p>
          <a:p>
            <a:endParaRPr lang="lv-LV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lv-LV" dirty="0" smtClean="0"/>
              <a:t>Atveseļošanās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285860"/>
            <a:ext cx="7715304" cy="428628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lv-LV" dirty="0" smtClean="0"/>
              <a:t>		</a:t>
            </a:r>
          </a:p>
          <a:p>
            <a:pPr algn="just">
              <a:buNone/>
            </a:pPr>
            <a:r>
              <a:rPr lang="lv-LV" sz="5800" dirty="0" smtClean="0"/>
              <a:t>		</a:t>
            </a:r>
            <a:r>
              <a:rPr lang="lv-LV" sz="12800" dirty="0" smtClean="0"/>
              <a:t>Ekonomiskā fāze, kuras laikā ekonomika atveseļojas, palielinās ekonomiskās aktivitātes līmenis, to raksturo:</a:t>
            </a:r>
          </a:p>
          <a:p>
            <a:pPr lvl="2" algn="just"/>
            <a:r>
              <a:rPr lang="lv-LV" sz="11200" dirty="0" smtClean="0"/>
              <a:t>ražošanas apjoma pieaugums;</a:t>
            </a:r>
          </a:p>
          <a:p>
            <a:pPr lvl="2" algn="just"/>
            <a:r>
              <a:rPr lang="lv-LV" sz="11200" dirty="0" smtClean="0"/>
              <a:t>bezdarba samazināšanās;</a:t>
            </a:r>
          </a:p>
          <a:p>
            <a:pPr lvl="2" algn="just"/>
            <a:r>
              <a:rPr lang="lv-LV" sz="11200" dirty="0" smtClean="0"/>
              <a:t>patēriņa izdevumu palielināšanās;</a:t>
            </a:r>
          </a:p>
          <a:p>
            <a:pPr lvl="2" algn="just"/>
            <a:r>
              <a:rPr lang="lv-LV" sz="11200" dirty="0" smtClean="0"/>
              <a:t>peļņas investēšana attīstībā.</a:t>
            </a:r>
          </a:p>
          <a:p>
            <a:pPr lvl="2" algn="just">
              <a:buNone/>
            </a:pPr>
            <a:endParaRPr lang="lv-LV" sz="11200" b="1" dirty="0" smtClean="0"/>
          </a:p>
          <a:p>
            <a:pPr algn="just">
              <a:buNone/>
            </a:pPr>
            <a:r>
              <a:rPr lang="lv-LV" sz="11200" dirty="0" smtClean="0"/>
              <a:t>		</a:t>
            </a:r>
          </a:p>
          <a:p>
            <a:pPr>
              <a:buNone/>
            </a:pPr>
            <a:r>
              <a:rPr lang="lv-LV" sz="8600" dirty="0" smtClean="0"/>
              <a:t>		</a:t>
            </a:r>
            <a:endParaRPr lang="lv-LV" sz="8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Uzplaukums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Ekonomiskās attīstības cikla virsotnes fāze, kam raksturīgi:</a:t>
            </a:r>
          </a:p>
          <a:p>
            <a:pPr lvl="2"/>
            <a:r>
              <a:rPr lang="lv-LV" sz="2800" dirty="0" smtClean="0"/>
              <a:t>ražošana ar maksimālu jaudu;</a:t>
            </a:r>
          </a:p>
          <a:p>
            <a:pPr lvl="2"/>
            <a:r>
              <a:rPr lang="lv-LV" sz="2800" dirty="0" smtClean="0"/>
              <a:t>reālais IKP vislielākais;</a:t>
            </a:r>
          </a:p>
          <a:p>
            <a:pPr lvl="2"/>
            <a:r>
              <a:rPr lang="lv-LV" sz="2800" dirty="0" smtClean="0"/>
              <a:t>pilnīga nodarbinātība;</a:t>
            </a:r>
          </a:p>
          <a:p>
            <a:pPr lvl="2"/>
            <a:r>
              <a:rPr lang="lv-LV" sz="2800" dirty="0" smtClean="0"/>
              <a:t>izdevumi personiskajam patēriņam maksimāli;</a:t>
            </a:r>
          </a:p>
          <a:p>
            <a:pPr lvl="2"/>
            <a:r>
              <a:rPr lang="lv-LV" sz="2800" dirty="0" smtClean="0"/>
              <a:t>lieli investīciju apjomi.</a:t>
            </a:r>
            <a:endParaRPr lang="lv-LV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Autofit/>
          </a:bodyPr>
          <a:lstStyle/>
          <a:p>
            <a:r>
              <a:rPr lang="lv-LV" sz="2400" b="1" dirty="0" smtClean="0">
                <a:cs typeface="Times New Roman" pitchFamily="18" charset="0"/>
              </a:rPr>
              <a:t>IKP, produktivitātes un darbaspēka pieprasījuma izmaiņas tautsaimniecībā kopumā</a:t>
            </a:r>
            <a:br>
              <a:rPr lang="lv-LV" sz="2400" b="1" dirty="0" smtClean="0">
                <a:cs typeface="Times New Roman" pitchFamily="18" charset="0"/>
              </a:rPr>
            </a:br>
            <a:r>
              <a:rPr lang="lv-LV" sz="2400" dirty="0" smtClean="0">
                <a:cs typeface="Times New Roman" pitchFamily="18" charset="0"/>
              </a:rPr>
              <a:t>(izmaiņas procentos attiecībā pret iepriekšējo gadu)</a:t>
            </a:r>
            <a:br>
              <a:rPr lang="lv-LV" sz="2400" dirty="0" smtClean="0">
                <a:cs typeface="Times New Roman" pitchFamily="18" charset="0"/>
              </a:rPr>
            </a:br>
            <a:endParaRPr lang="lv-LV" sz="2400" dirty="0">
              <a:cs typeface="Times New Roman" pitchFamily="18" charset="0"/>
            </a:endParaRPr>
          </a:p>
        </p:txBody>
      </p:sp>
      <p:graphicFrame>
        <p:nvGraphicFramePr>
          <p:cNvPr id="1026" name="Object 7"/>
          <p:cNvGraphicFramePr>
            <a:graphicFrameLocks/>
          </p:cNvGraphicFramePr>
          <p:nvPr>
            <p:ph idx="1"/>
          </p:nvPr>
        </p:nvGraphicFramePr>
        <p:xfrm>
          <a:off x="457200" y="2042264"/>
          <a:ext cx="8229600" cy="3641834"/>
        </p:xfrm>
        <a:graphic>
          <a:graphicData uri="http://schemas.openxmlformats.org/presentationml/2006/ole">
            <p:oleObj spid="_x0000_s1026" name="Chart" r:id="rId3" imgW="8286840" imgH="3667035" progId="Excel.Sheet.8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8"/>
          </a:xfrm>
        </p:spPr>
        <p:txBody>
          <a:bodyPr>
            <a:normAutofit fontScale="90000"/>
          </a:bodyPr>
          <a:lstStyle/>
          <a:p>
            <a:pPr lvl="0"/>
            <a:r>
              <a:rPr lang="lv-LV" dirty="0" smtClean="0">
                <a:cs typeface="Times New Roman" pitchFamily="18" charset="0"/>
              </a:rPr>
              <a:t>Latvijas iekšzemes kopprodukta </a:t>
            </a:r>
            <a:br>
              <a:rPr lang="lv-LV" dirty="0" smtClean="0">
                <a:cs typeface="Times New Roman" pitchFamily="18" charset="0"/>
              </a:rPr>
            </a:br>
            <a:r>
              <a:rPr lang="lv-LV" dirty="0" smtClean="0">
                <a:cs typeface="Times New Roman" pitchFamily="18" charset="0"/>
              </a:rPr>
              <a:t>prognoze</a:t>
            </a:r>
            <a:r>
              <a:rPr lang="lv-LV" b="1" dirty="0" smtClean="0">
                <a:cs typeface="Times New Roman" pitchFamily="18" charset="0"/>
              </a:rPr>
              <a:t/>
            </a:r>
            <a:br>
              <a:rPr lang="lv-LV" b="1" dirty="0" smtClean="0">
                <a:cs typeface="Times New Roman" pitchFamily="18" charset="0"/>
              </a:rPr>
            </a:br>
            <a:endParaRPr lang="lv-LV" dirty="0"/>
          </a:p>
        </p:txBody>
      </p:sp>
      <p:graphicFrame>
        <p:nvGraphicFramePr>
          <p:cNvPr id="2050" name="Object 5"/>
          <p:cNvGraphicFramePr>
            <a:graphicFrameLocks/>
          </p:cNvGraphicFramePr>
          <p:nvPr>
            <p:ph idx="1"/>
          </p:nvPr>
        </p:nvGraphicFramePr>
        <p:xfrm>
          <a:off x="457200" y="2050270"/>
          <a:ext cx="8229600" cy="3625822"/>
        </p:xfrm>
        <a:graphic>
          <a:graphicData uri="http://schemas.openxmlformats.org/presentationml/2006/ole">
            <p:oleObj spid="_x0000_s2050" name="Worksheet" r:id="rId3" imgW="8496360" imgH="3743325" progId="Excel.Sheet.8">
              <p:embed/>
            </p:oleObj>
          </a:graphicData>
        </a:graphic>
      </p:graphicFrame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Jaunas krīzes iespējamība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3357587"/>
          </a:xfrm>
        </p:spPr>
        <p:txBody>
          <a:bodyPr/>
          <a:lstStyle/>
          <a:p>
            <a:r>
              <a:rPr lang="lv-LV" dirty="0" smtClean="0"/>
              <a:t>ASV maksātnespējas iespējamība</a:t>
            </a:r>
          </a:p>
          <a:p>
            <a:r>
              <a:rPr lang="lv-LV" dirty="0" smtClean="0"/>
              <a:t>Sarežģījumi Eiropas Savienības dalībvalstīs (Grieķija, Spānija, Itālija, Īrija)</a:t>
            </a:r>
          </a:p>
          <a:p>
            <a:r>
              <a:rPr lang="lv-LV" dirty="0" smtClean="0"/>
              <a:t>Eiro nestabilitāte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cs typeface="Times New Roman" pitchFamily="18" charset="0"/>
              </a:rPr>
              <a:t>Iespējamie i</a:t>
            </a:r>
            <a:r>
              <a:rPr lang="en-US" dirty="0" err="1" smtClean="0">
                <a:cs typeface="Times New Roman" pitchFamily="18" charset="0"/>
              </a:rPr>
              <a:t>nform</a:t>
            </a:r>
            <a:r>
              <a:rPr lang="lv-LV" dirty="0" err="1" smtClean="0">
                <a:cs typeface="Times New Roman" pitchFamily="18" charset="0"/>
              </a:rPr>
              <a:t>ācijas</a:t>
            </a:r>
            <a:r>
              <a:rPr lang="lv-LV" dirty="0" smtClean="0">
                <a:cs typeface="Times New Roman" pitchFamily="18" charset="0"/>
              </a:rPr>
              <a:t> resursi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</a:rPr>
              <a:t>A. </a:t>
            </a:r>
            <a:r>
              <a:rPr lang="lv-LV" dirty="0" err="1" smtClean="0">
                <a:cs typeface="Times New Roman" pitchFamily="18" charset="0"/>
              </a:rPr>
              <a:t>Kumerdanka</a:t>
            </a:r>
            <a:r>
              <a:rPr lang="lv-LV" dirty="0" smtClean="0"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</a:rPr>
              <a:t>M. </a:t>
            </a:r>
            <a:r>
              <a:rPr lang="lv-LV" dirty="0" err="1" smtClean="0">
                <a:cs typeface="Times New Roman" pitchFamily="18" charset="0"/>
              </a:rPr>
              <a:t>Siņicins</a:t>
            </a:r>
            <a:r>
              <a:rPr lang="lv-LV" dirty="0" smtClean="0"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cs typeface="Times New Roman" pitchFamily="18" charset="0"/>
              </a:rPr>
              <a:t>RaKa</a:t>
            </a:r>
            <a:r>
              <a:rPr lang="lv-LV" dirty="0" smtClean="0"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2"/>
              </a:rPr>
              <a:t>http://www.ekonometrika.times.lv</a:t>
            </a:r>
            <a:endParaRPr lang="lv-LV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3"/>
              </a:rPr>
              <a:t>http://www.csb.gov.lv</a:t>
            </a:r>
            <a:endParaRPr lang="lv-LV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4"/>
              </a:rPr>
              <a:t>http://www.delfi.lv</a:t>
            </a:r>
            <a:endParaRPr lang="lv-LV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5"/>
              </a:rPr>
              <a:t>http://www.bb.lv</a:t>
            </a:r>
            <a:endParaRPr lang="lv-LV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6"/>
              </a:rPr>
              <a:t>http://www.bank.lv</a:t>
            </a:r>
            <a:endParaRPr lang="lv-LV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cs typeface="Times New Roman" pitchFamily="18" charset="0"/>
                <a:hlinkClick r:id="rId7"/>
              </a:rPr>
              <a:t>http://www.mk.gov.lv</a:t>
            </a:r>
            <a:endParaRPr lang="lv-LV" dirty="0" smtClean="0"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/>
          </a:p>
          <a:p>
            <a:pPr algn="ctr">
              <a:buNone/>
            </a:pPr>
            <a:endParaRPr lang="lv-LV" dirty="0" smtClean="0"/>
          </a:p>
          <a:p>
            <a:pPr algn="ctr">
              <a:buNone/>
            </a:pPr>
            <a:endParaRPr lang="lv-LV" dirty="0" smtClean="0"/>
          </a:p>
          <a:p>
            <a:pPr algn="ctr">
              <a:buNone/>
            </a:pPr>
            <a:r>
              <a:rPr lang="lv-LV" dirty="0" smtClean="0"/>
              <a:t>Paldies par uzmanību!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Ekonomiskās aktivitātes cikli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500174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	</a:t>
            </a:r>
          </a:p>
          <a:p>
            <a:pPr algn="just">
              <a:buNone/>
            </a:pPr>
            <a:r>
              <a:rPr lang="lv-LV" b="1" dirty="0"/>
              <a:t>	</a:t>
            </a:r>
            <a:r>
              <a:rPr lang="lv-LV" b="1" dirty="0" smtClean="0"/>
              <a:t>	Ekonomiskās aktivitātes ciklus </a:t>
            </a:r>
            <a:r>
              <a:rPr lang="lv-LV" dirty="0" smtClean="0"/>
              <a:t>veido periodiskas ekonomikas attīstības svārstības laika gaitā, kad reālā IKP palielinājumam seko tā samazinājums, kas ietekmē cilvēku labklājības līmeni.</a:t>
            </a:r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Kas ir IKP?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b="1" dirty="0" smtClean="0"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b="1" dirty="0" smtClean="0">
                <a:cs typeface="Times New Roman" pitchFamily="18" charset="0"/>
              </a:rPr>
              <a:t>		Iekšzemes kopprodukts </a:t>
            </a:r>
            <a:r>
              <a:rPr lang="lv-LV" dirty="0" smtClean="0">
                <a:cs typeface="Times New Roman" pitchFamily="18" charset="0"/>
              </a:rPr>
              <a:t>ir valsts ekonomiskajā teritorijā tās rezidentu gada laikā saražotais gala produkts naudas izteiksmē.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Kas ir gala produkts?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b="1" dirty="0" smtClean="0"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lv-LV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lv-LV" b="1" dirty="0" smtClean="0">
                <a:cs typeface="Times New Roman" pitchFamily="18" charset="0"/>
              </a:rPr>
              <a:t>		</a:t>
            </a:r>
            <a:r>
              <a:rPr lang="en-US" b="1" dirty="0" smtClean="0">
                <a:cs typeface="Times New Roman" pitchFamily="18" charset="0"/>
              </a:rPr>
              <a:t>Gala </a:t>
            </a:r>
            <a:r>
              <a:rPr lang="en-US" b="1" dirty="0" err="1" smtClean="0">
                <a:cs typeface="Times New Roman" pitchFamily="18" charset="0"/>
              </a:rPr>
              <a:t>produk</a:t>
            </a:r>
            <a:r>
              <a:rPr lang="lv-LV" b="1" dirty="0" err="1" smtClean="0">
                <a:cs typeface="Times New Roman" pitchFamily="18" charset="0"/>
              </a:rPr>
              <a:t>ts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ir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preces</a:t>
            </a:r>
            <a:r>
              <a:rPr lang="en-US" dirty="0" smtClean="0">
                <a:cs typeface="Times New Roman" pitchFamily="18" charset="0"/>
              </a:rPr>
              <a:t> un </a:t>
            </a:r>
            <a:r>
              <a:rPr lang="en-US" dirty="0" err="1" smtClean="0">
                <a:cs typeface="Times New Roman" pitchFamily="18" charset="0"/>
              </a:rPr>
              <a:t>pakalpojumi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kurus</a:t>
            </a:r>
            <a:r>
              <a:rPr lang="en-US" dirty="0" smtClean="0">
                <a:cs typeface="Times New Roman" pitchFamily="18" charset="0"/>
              </a:rPr>
              <a:t> p</a:t>
            </a:r>
            <a:r>
              <a:rPr lang="lv-LV" dirty="0" smtClean="0">
                <a:cs typeface="Times New Roman" pitchFamily="18" charset="0"/>
              </a:rPr>
              <a:t>ē</a:t>
            </a:r>
            <a:r>
              <a:rPr lang="en-US" dirty="0" err="1" smtClean="0">
                <a:cs typeface="Times New Roman" pitchFamily="18" charset="0"/>
              </a:rPr>
              <a:t>rk</a:t>
            </a:r>
            <a:r>
              <a:rPr lang="en-US" dirty="0" smtClean="0">
                <a:cs typeface="Times New Roman" pitchFamily="18" charset="0"/>
              </a:rPr>
              <a:t> pat</a:t>
            </a:r>
            <a:r>
              <a:rPr lang="lv-LV" dirty="0" smtClean="0">
                <a:cs typeface="Times New Roman" pitchFamily="18" charset="0"/>
              </a:rPr>
              <a:t>ē</a:t>
            </a:r>
            <a:r>
              <a:rPr lang="en-US" dirty="0" smtClean="0">
                <a:cs typeface="Times New Roman" pitchFamily="18" charset="0"/>
              </a:rPr>
              <a:t>r</a:t>
            </a:r>
            <a:r>
              <a:rPr lang="lv-LV" dirty="0" smtClean="0">
                <a:cs typeface="Times New Roman" pitchFamily="18" charset="0"/>
              </a:rPr>
              <a:t>ē</a:t>
            </a:r>
            <a:r>
              <a:rPr lang="en-US" dirty="0" smtClean="0">
                <a:cs typeface="Times New Roman" pitchFamily="18" charset="0"/>
              </a:rPr>
              <a:t>t</a:t>
            </a:r>
            <a:r>
              <a:rPr lang="lv-LV" dirty="0" smtClean="0">
                <a:cs typeface="Times New Roman" pitchFamily="18" charset="0"/>
              </a:rPr>
              <a:t>ā</a:t>
            </a:r>
            <a:r>
              <a:rPr lang="en-US" dirty="0" err="1" smtClean="0">
                <a:cs typeface="Times New Roman" pitchFamily="18" charset="0"/>
              </a:rPr>
              <a:t>ji</a:t>
            </a:r>
            <a:r>
              <a:rPr lang="en-US" dirty="0" smtClean="0">
                <a:cs typeface="Times New Roman" pitchFamily="18" charset="0"/>
              </a:rPr>
              <a:t> gal</a:t>
            </a:r>
            <a:r>
              <a:rPr lang="lv-LV" dirty="0" smtClean="0">
                <a:cs typeface="Times New Roman" pitchFamily="18" charset="0"/>
              </a:rPr>
              <a:t>ī</a:t>
            </a:r>
            <a:r>
              <a:rPr lang="en-US" dirty="0" err="1" smtClean="0">
                <a:cs typeface="Times New Roman" pitchFamily="18" charset="0"/>
              </a:rPr>
              <a:t>ga</a:t>
            </a:r>
            <a:r>
              <a:rPr lang="lv-LV" dirty="0" err="1" smtClean="0">
                <a:cs typeface="Times New Roman" pitchFamily="18" charset="0"/>
              </a:rPr>
              <a:t>jam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lv-LV" dirty="0" smtClean="0">
                <a:cs typeface="Times New Roman" pitchFamily="18" charset="0"/>
              </a:rPr>
              <a:t>patēriņam.</a:t>
            </a:r>
            <a:r>
              <a:rPr lang="en-US" dirty="0" smtClean="0">
                <a:cs typeface="Times New Roman" pitchFamily="18" charset="0"/>
              </a:rPr>
              <a:t> </a:t>
            </a:r>
            <a:endParaRPr lang="lv-LV" sz="2000" b="1" dirty="0" smtClean="0">
              <a:cs typeface="Times New Roman" pitchFamily="18" charset="0"/>
            </a:endParaRPr>
          </a:p>
          <a:p>
            <a:endParaRPr lang="ru-RU" dirty="0" smtClean="0"/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Nominālais un reālais IKP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/>
              <a:t>Nominālais IKP </a:t>
            </a:r>
            <a:r>
              <a:rPr lang="lv-LV" dirty="0" smtClean="0"/>
              <a:t>ir valstī gada laikā saražoto </a:t>
            </a:r>
            <a:r>
              <a:rPr lang="lv-LV" dirty="0" err="1" smtClean="0"/>
              <a:t>galapreču</a:t>
            </a:r>
            <a:r>
              <a:rPr lang="lv-LV" dirty="0" smtClean="0"/>
              <a:t> un pakalpojumu fiziskā apjoma reizinājums ar konkrētā gada faktiskajām cenām.</a:t>
            </a: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/>
              <a:t>Reālais IKP </a:t>
            </a:r>
            <a:r>
              <a:rPr lang="lv-LV" dirty="0" smtClean="0"/>
              <a:t>ir valstī gada laikā saražoto </a:t>
            </a:r>
            <a:r>
              <a:rPr lang="lv-LV" dirty="0" err="1" smtClean="0"/>
              <a:t>galapreču</a:t>
            </a:r>
            <a:r>
              <a:rPr lang="lv-LV" dirty="0" smtClean="0"/>
              <a:t> un pakalpojumu fiziskā apjoma reizinājums ar izvēlētā gada (bāzes gada) cenām.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IKP aprēķināšanas izdevumu metode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IKP</a:t>
            </a:r>
            <a:r>
              <a:rPr lang="en-US" dirty="0" smtClean="0">
                <a:cs typeface="Times New Roman" pitchFamily="18" charset="0"/>
              </a:rPr>
              <a:t> = C + I + G + X </a:t>
            </a:r>
            <a:endParaRPr lang="ru-RU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cs typeface="Times New Roman" pitchFamily="18" charset="0"/>
              </a:rPr>
              <a:t> </a:t>
            </a:r>
            <a:endParaRPr lang="ru-RU" sz="280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C </a:t>
            </a:r>
            <a:r>
              <a:rPr lang="lv-LV" dirty="0" smtClean="0">
                <a:cs typeface="Times New Roman" pitchFamily="18" charset="0"/>
              </a:rPr>
              <a:t>–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lv-LV" dirty="0" smtClean="0">
                <a:cs typeface="Times New Roman" pitchFamily="18" charset="0"/>
              </a:rPr>
              <a:t>mājsaimniecību izdevumi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I </a:t>
            </a:r>
            <a:r>
              <a:rPr lang="lv-LV" dirty="0" smtClean="0">
                <a:cs typeface="Times New Roman" pitchFamily="18" charset="0"/>
              </a:rPr>
              <a:t>– </a:t>
            </a:r>
            <a:r>
              <a:rPr lang="en-US" dirty="0" smtClean="0">
                <a:cs typeface="Times New Roman" pitchFamily="18" charset="0"/>
              </a:rPr>
              <a:t>kop</a:t>
            </a:r>
            <a:r>
              <a:rPr lang="lv-LV" dirty="0" smtClean="0">
                <a:cs typeface="Times New Roman" pitchFamily="18" charset="0"/>
              </a:rPr>
              <a:t>ē</a:t>
            </a:r>
            <a:r>
              <a:rPr lang="en-US" dirty="0" smtClean="0">
                <a:cs typeface="Times New Roman" pitchFamily="18" charset="0"/>
              </a:rPr>
              <a:t>j</a:t>
            </a:r>
            <a:r>
              <a:rPr lang="lv-LV" dirty="0" smtClean="0">
                <a:cs typeface="Times New Roman" pitchFamily="18" charset="0"/>
              </a:rPr>
              <a:t>ā</a:t>
            </a:r>
            <a:r>
              <a:rPr lang="en-US" dirty="0" smtClean="0">
                <a:cs typeface="Times New Roman" pitchFamily="18" charset="0"/>
              </a:rPr>
              <a:t>s invest</a:t>
            </a:r>
            <a:r>
              <a:rPr lang="lv-LV" dirty="0" smtClean="0">
                <a:cs typeface="Times New Roman" pitchFamily="18" charset="0"/>
              </a:rPr>
              <a:t>ī</a:t>
            </a:r>
            <a:r>
              <a:rPr lang="en-US" dirty="0" err="1" smtClean="0">
                <a:cs typeface="Times New Roman" pitchFamily="18" charset="0"/>
              </a:rPr>
              <a:t>cijas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G </a:t>
            </a:r>
            <a:r>
              <a:rPr lang="lv-LV" dirty="0" smtClean="0">
                <a:cs typeface="Times New Roman" pitchFamily="18" charset="0"/>
              </a:rPr>
              <a:t>–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vald</a:t>
            </a:r>
            <a:r>
              <a:rPr lang="lv-LV" dirty="0" smtClean="0">
                <a:cs typeface="Times New Roman" pitchFamily="18" charset="0"/>
              </a:rPr>
              <a:t>ī</a:t>
            </a:r>
            <a:r>
              <a:rPr lang="en-US" dirty="0" smtClean="0">
                <a:cs typeface="Times New Roman" pitchFamily="18" charset="0"/>
              </a:rPr>
              <a:t>bas </a:t>
            </a:r>
            <a:r>
              <a:rPr lang="en-US" dirty="0" err="1" smtClean="0">
                <a:cs typeface="Times New Roman" pitchFamily="18" charset="0"/>
              </a:rPr>
              <a:t>izdevumi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lv-LV" dirty="0" smtClean="0">
                <a:cs typeface="Times New Roman" pitchFamily="18" charset="0"/>
              </a:rPr>
              <a:t> (i</a:t>
            </a:r>
            <a:r>
              <a:rPr lang="en-US" dirty="0" err="1" smtClean="0">
                <a:cs typeface="Times New Roman" pitchFamily="18" charset="0"/>
              </a:rPr>
              <a:t>zsl</a:t>
            </a:r>
            <a:r>
              <a:rPr lang="lv-LV" dirty="0" smtClean="0">
                <a:cs typeface="Times New Roman" pitchFamily="18" charset="0"/>
              </a:rPr>
              <a:t>ē</a:t>
            </a:r>
            <a:r>
              <a:rPr lang="en-US" dirty="0" err="1" smtClean="0">
                <a:cs typeface="Times New Roman" pitchFamily="18" charset="0"/>
              </a:rPr>
              <a:t>gti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valsts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transfertie</a:t>
            </a:r>
            <a:r>
              <a:rPr lang="lv-LV" dirty="0" smtClean="0">
                <a:cs typeface="Times New Roman" pitchFamily="18" charset="0"/>
              </a:rPr>
              <a:t> m</a:t>
            </a:r>
            <a:r>
              <a:rPr lang="en-US" dirty="0" err="1" smtClean="0">
                <a:cs typeface="Times New Roman" pitchFamily="18" charset="0"/>
              </a:rPr>
              <a:t>aks</a:t>
            </a:r>
            <a:r>
              <a:rPr lang="lv-LV" dirty="0" smtClean="0">
                <a:cs typeface="Times New Roman" pitchFamily="18" charset="0"/>
              </a:rPr>
              <a:t>ā</a:t>
            </a:r>
            <a:r>
              <a:rPr lang="en-US" dirty="0" err="1" smtClean="0">
                <a:cs typeface="Times New Roman" pitchFamily="18" charset="0"/>
              </a:rPr>
              <a:t>jumi</a:t>
            </a:r>
            <a:r>
              <a:rPr lang="lv-LV" dirty="0" smtClean="0">
                <a:cs typeface="Times New Roman" pitchFamily="18" charset="0"/>
              </a:rPr>
              <a:t>)</a:t>
            </a:r>
            <a:endParaRPr lang="ru-RU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cs typeface="Times New Roman" pitchFamily="18" charset="0"/>
              </a:rPr>
              <a:t>X </a:t>
            </a:r>
            <a:r>
              <a:rPr lang="lv-LV" dirty="0" smtClean="0">
                <a:cs typeface="Times New Roman" pitchFamily="18" charset="0"/>
              </a:rPr>
              <a:t>–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lv-LV" dirty="0" smtClean="0">
                <a:cs typeface="Times New Roman" pitchFamily="18" charset="0"/>
              </a:rPr>
              <a:t>neto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eksports</a:t>
            </a:r>
            <a:r>
              <a:rPr lang="en-US" dirty="0" smtClean="0">
                <a:cs typeface="Times New Roman" pitchFamily="18" charset="0"/>
              </a:rPr>
              <a:t> (</a:t>
            </a:r>
            <a:r>
              <a:rPr lang="en-US" dirty="0" err="1" smtClean="0">
                <a:cs typeface="Times New Roman" pitchFamily="18" charset="0"/>
              </a:rPr>
              <a:t>starp</a:t>
            </a:r>
            <a:r>
              <a:rPr lang="lv-LV" dirty="0" smtClean="0">
                <a:cs typeface="Times New Roman" pitchFamily="18" charset="0"/>
              </a:rPr>
              <a:t>ī</a:t>
            </a:r>
            <a:r>
              <a:rPr lang="en-US" dirty="0" err="1" smtClean="0">
                <a:cs typeface="Times New Roman" pitchFamily="18" charset="0"/>
              </a:rPr>
              <a:t>ba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starp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eksportu</a:t>
            </a:r>
            <a:r>
              <a:rPr lang="en-US" dirty="0" smtClean="0">
                <a:cs typeface="Times New Roman" pitchFamily="18" charset="0"/>
              </a:rPr>
              <a:t> un </a:t>
            </a:r>
            <a:r>
              <a:rPr lang="en-US" dirty="0" err="1" smtClean="0">
                <a:cs typeface="Times New Roman" pitchFamily="18" charset="0"/>
              </a:rPr>
              <a:t>importu</a:t>
            </a:r>
            <a:r>
              <a:rPr lang="en-US" dirty="0" smtClean="0">
                <a:cs typeface="Times New Roman" pitchFamily="18" charset="0"/>
              </a:rPr>
              <a:t>) </a:t>
            </a: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IKP aprēķināšanas ienākumu metode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2714644"/>
          </a:xfrm>
        </p:spPr>
        <p:txBody>
          <a:bodyPr/>
          <a:lstStyle/>
          <a:p>
            <a:pPr lvl="0">
              <a:buNone/>
            </a:pPr>
            <a:r>
              <a:rPr lang="lv-LV" dirty="0" smtClean="0"/>
              <a:t>		Atlīdzība nodarbinātajiem + ražošanas un importa nodokļi + amortizācija, peļņa + mājsaimniecību jauktais kopienākums – subsīdijas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Ekonomiskās aktivitātes cikla fāzes</a:t>
            </a:r>
            <a:endParaRPr lang="lv-LV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29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Ekonomiskās </a:t>
            </a:r>
            <a:r>
              <a:rPr lang="lv-LV" smtClean="0"/>
              <a:t>aktivitātes cikls</a:t>
            </a:r>
            <a:endParaRPr lang="lv-LV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1142976" y="1571612"/>
            <a:ext cx="5765801" cy="3459018"/>
          </a:xfrm>
          <a:custGeom>
            <a:avLst/>
            <a:gdLst>
              <a:gd name="connsiteX0" fmla="*/ 0 w 5765801"/>
              <a:gd name="connsiteY0" fmla="*/ 3459018 h 3459018"/>
              <a:gd name="connsiteX1" fmla="*/ 512618 w 5765801"/>
              <a:gd name="connsiteY1" fmla="*/ 2572327 h 3459018"/>
              <a:gd name="connsiteX2" fmla="*/ 1177637 w 5765801"/>
              <a:gd name="connsiteY2" fmla="*/ 3001818 h 3459018"/>
              <a:gd name="connsiteX3" fmla="*/ 1413164 w 5765801"/>
              <a:gd name="connsiteY3" fmla="*/ 1782618 h 3459018"/>
              <a:gd name="connsiteX4" fmla="*/ 2064327 w 5765801"/>
              <a:gd name="connsiteY4" fmla="*/ 2600036 h 3459018"/>
              <a:gd name="connsiteX5" fmla="*/ 2452255 w 5765801"/>
              <a:gd name="connsiteY5" fmla="*/ 1228436 h 3459018"/>
              <a:gd name="connsiteX6" fmla="*/ 3325091 w 5765801"/>
              <a:gd name="connsiteY6" fmla="*/ 2031999 h 3459018"/>
              <a:gd name="connsiteX7" fmla="*/ 3643746 w 5765801"/>
              <a:gd name="connsiteY7" fmla="*/ 632690 h 3459018"/>
              <a:gd name="connsiteX8" fmla="*/ 4599709 w 5765801"/>
              <a:gd name="connsiteY8" fmla="*/ 1450109 h 3459018"/>
              <a:gd name="connsiteX9" fmla="*/ 4668982 w 5765801"/>
              <a:gd name="connsiteY9" fmla="*/ 78509 h 3459018"/>
              <a:gd name="connsiteX10" fmla="*/ 5597237 w 5765801"/>
              <a:gd name="connsiteY10" fmla="*/ 979054 h 3459018"/>
              <a:gd name="connsiteX11" fmla="*/ 5680364 w 5765801"/>
              <a:gd name="connsiteY11" fmla="*/ 1062181 h 3459018"/>
              <a:gd name="connsiteX12" fmla="*/ 5666509 w 5765801"/>
              <a:gd name="connsiteY12" fmla="*/ 1076036 h 345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65801" h="3459018">
                <a:moveTo>
                  <a:pt x="0" y="3459018"/>
                </a:moveTo>
                <a:cubicBezTo>
                  <a:pt x="158172" y="3053772"/>
                  <a:pt x="316345" y="2648527"/>
                  <a:pt x="512618" y="2572327"/>
                </a:cubicBezTo>
                <a:cubicBezTo>
                  <a:pt x="708891" y="2496127"/>
                  <a:pt x="1027546" y="3133436"/>
                  <a:pt x="1177637" y="3001818"/>
                </a:cubicBezTo>
                <a:cubicBezTo>
                  <a:pt x="1327728" y="2870200"/>
                  <a:pt x="1265382" y="1849582"/>
                  <a:pt x="1413164" y="1782618"/>
                </a:cubicBezTo>
                <a:cubicBezTo>
                  <a:pt x="1560946" y="1715654"/>
                  <a:pt x="1891145" y="2692400"/>
                  <a:pt x="2064327" y="2600036"/>
                </a:cubicBezTo>
                <a:cubicBezTo>
                  <a:pt x="2237509" y="2507672"/>
                  <a:pt x="2242128" y="1323109"/>
                  <a:pt x="2452255" y="1228436"/>
                </a:cubicBezTo>
                <a:cubicBezTo>
                  <a:pt x="2662382" y="1133763"/>
                  <a:pt x="3126509" y="2131290"/>
                  <a:pt x="3325091" y="2031999"/>
                </a:cubicBezTo>
                <a:cubicBezTo>
                  <a:pt x="3523673" y="1932708"/>
                  <a:pt x="3431310" y="729672"/>
                  <a:pt x="3643746" y="632690"/>
                </a:cubicBezTo>
                <a:cubicBezTo>
                  <a:pt x="3856182" y="535708"/>
                  <a:pt x="4428836" y="1542473"/>
                  <a:pt x="4599709" y="1450109"/>
                </a:cubicBezTo>
                <a:cubicBezTo>
                  <a:pt x="4770582" y="1357745"/>
                  <a:pt x="4502727" y="157018"/>
                  <a:pt x="4668982" y="78509"/>
                </a:cubicBezTo>
                <a:cubicBezTo>
                  <a:pt x="4835237" y="0"/>
                  <a:pt x="5428673" y="815109"/>
                  <a:pt x="5597237" y="979054"/>
                </a:cubicBezTo>
                <a:cubicBezTo>
                  <a:pt x="5765801" y="1142999"/>
                  <a:pt x="5668819" y="1046017"/>
                  <a:pt x="5680364" y="1062181"/>
                </a:cubicBezTo>
                <a:cubicBezTo>
                  <a:pt x="5691909" y="1078345"/>
                  <a:pt x="5666509" y="1076036"/>
                  <a:pt x="5666509" y="107603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1142976" y="1388602"/>
            <a:ext cx="6378740" cy="364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760270">
            <a:off x="6449073" y="1578013"/>
            <a:ext cx="208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Izaugsmes tendence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142976" y="4929198"/>
            <a:ext cx="7000924" cy="70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0"/>
          </p:cNvCxnSpPr>
          <p:nvPr/>
        </p:nvCxnSpPr>
        <p:spPr>
          <a:xfrm flipV="1">
            <a:off x="1142976" y="1500174"/>
            <a:ext cx="1588" cy="3530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0800000" flipV="1">
            <a:off x="7000891" y="5229774"/>
            <a:ext cx="1143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Laiks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600885" y="1744136"/>
            <a:ext cx="71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IKP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168</Words>
  <Application>Microsoft Office PowerPoint</Application>
  <PresentationFormat>On-screen Show (4:3)</PresentationFormat>
  <Paragraphs>87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Chart</vt:lpstr>
      <vt:lpstr>Worksheet</vt:lpstr>
      <vt:lpstr>EKONOMISKĀS PROBLĒMAS LATVIJĀ UN PASAULĒ</vt:lpstr>
      <vt:lpstr>Ekonomiskās aktivitātes cikli</vt:lpstr>
      <vt:lpstr>Kas ir IKP?</vt:lpstr>
      <vt:lpstr>Kas ir gala produkts?</vt:lpstr>
      <vt:lpstr>Nominālais un reālais IKP</vt:lpstr>
      <vt:lpstr>IKP aprēķināšanas izdevumu metode</vt:lpstr>
      <vt:lpstr>IKP aprēķināšanas ienākumu metode</vt:lpstr>
      <vt:lpstr>Ekonomiskās aktivitātes cikla fāzes</vt:lpstr>
      <vt:lpstr>Ekonomiskās aktivitātes cikls</vt:lpstr>
      <vt:lpstr>Lejupslīde</vt:lpstr>
      <vt:lpstr>Recesija </vt:lpstr>
      <vt:lpstr>Atveseļošanās</vt:lpstr>
      <vt:lpstr>Uzplaukums </vt:lpstr>
      <vt:lpstr>IKP, produktivitātes un darbaspēka pieprasījuma izmaiņas tautsaimniecībā kopumā (izmaiņas procentos attiecībā pret iepriekšējo gadu) </vt:lpstr>
      <vt:lpstr>Latvijas iekšzemes kopprodukta  prognoze </vt:lpstr>
      <vt:lpstr>Jaunas krīzes iespējamība</vt:lpstr>
      <vt:lpstr>Iespējamie informācijas resursi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EKONOMISKĀS PROBLĒMAS LATVIJĀ UN PASAULĒ</dc:title>
  <dc:creator> </dc:creator>
  <cp:lastModifiedBy> </cp:lastModifiedBy>
  <cp:revision>50</cp:revision>
  <dcterms:created xsi:type="dcterms:W3CDTF">2012-01-02T09:30:20Z</dcterms:created>
  <dcterms:modified xsi:type="dcterms:W3CDTF">2012-06-25T12:36:31Z</dcterms:modified>
</cp:coreProperties>
</file>