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8" r:id="rId5"/>
    <p:sldId id="269" r:id="rId6"/>
    <p:sldId id="264" r:id="rId7"/>
    <p:sldId id="270" r:id="rId8"/>
    <p:sldId id="259" r:id="rId9"/>
    <p:sldId id="260" r:id="rId10"/>
    <p:sldId id="266" r:id="rId11"/>
    <p:sldId id="261" r:id="rId12"/>
    <p:sldId id="267" r:id="rId13"/>
    <p:sldId id="271" r:id="rId14"/>
    <p:sldId id="262" r:id="rId15"/>
  </p:sldIdLst>
  <p:sldSz cx="9144000" cy="6858000" type="screen4x3"/>
  <p:notesSz cx="6858000" cy="9144000"/>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51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v-LV"/>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v-LV"/>
          </a:p>
        </p:txBody>
      </p:sp>
      <p:sp>
        <p:nvSpPr>
          <p:cNvPr id="4" name="Date Placeholder 3"/>
          <p:cNvSpPr>
            <a:spLocks noGrp="1"/>
          </p:cNvSpPr>
          <p:nvPr>
            <p:ph type="dt" sz="half" idx="10"/>
          </p:nvPr>
        </p:nvSpPr>
        <p:spPr/>
        <p:txBody>
          <a:bodyPr/>
          <a:lstStyle/>
          <a:p>
            <a:fld id="{B6C817DD-18FE-4145-866E-3115F521ADA3}"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325D42C1-ADD2-4BF3-9038-4D0CF0B82060}" type="slidenum">
              <a:rPr lang="lv-LV" smtClean="0"/>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B6C817DD-18FE-4145-866E-3115F521ADA3}"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325D42C1-ADD2-4BF3-9038-4D0CF0B82060}" type="slidenum">
              <a:rPr lang="lv-LV" smtClean="0"/>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v-LV"/>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B6C817DD-18FE-4145-866E-3115F521ADA3}"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325D42C1-ADD2-4BF3-9038-4D0CF0B82060}" type="slidenum">
              <a:rPr lang="lv-LV" smtClean="0"/>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B6C817DD-18FE-4145-866E-3115F521ADA3}"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325D42C1-ADD2-4BF3-9038-4D0CF0B82060}" type="slidenum">
              <a:rPr lang="lv-LV" smtClean="0"/>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v-LV"/>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C817DD-18FE-4145-866E-3115F521ADA3}"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325D42C1-ADD2-4BF3-9038-4D0CF0B82060}" type="slidenum">
              <a:rPr lang="lv-LV" smtClean="0"/>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Date Placeholder 4"/>
          <p:cNvSpPr>
            <a:spLocks noGrp="1"/>
          </p:cNvSpPr>
          <p:nvPr>
            <p:ph type="dt" sz="half" idx="10"/>
          </p:nvPr>
        </p:nvSpPr>
        <p:spPr/>
        <p:txBody>
          <a:bodyPr/>
          <a:lstStyle/>
          <a:p>
            <a:fld id="{B6C817DD-18FE-4145-866E-3115F521ADA3}"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325D42C1-ADD2-4BF3-9038-4D0CF0B82060}" type="slidenum">
              <a:rPr lang="lv-LV" smtClean="0"/>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v-LV"/>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7" name="Date Placeholder 6"/>
          <p:cNvSpPr>
            <a:spLocks noGrp="1"/>
          </p:cNvSpPr>
          <p:nvPr>
            <p:ph type="dt" sz="half" idx="10"/>
          </p:nvPr>
        </p:nvSpPr>
        <p:spPr/>
        <p:txBody>
          <a:bodyPr/>
          <a:lstStyle/>
          <a:p>
            <a:fld id="{B6C817DD-18FE-4145-866E-3115F521ADA3}" type="datetimeFigureOut">
              <a:rPr lang="lv-LV" smtClean="0"/>
              <a:pPr/>
              <a:t>2012.06.25.</a:t>
            </a:fld>
            <a:endParaRPr lang="lv-LV"/>
          </a:p>
        </p:txBody>
      </p:sp>
      <p:sp>
        <p:nvSpPr>
          <p:cNvPr id="8" name="Footer Placeholder 7"/>
          <p:cNvSpPr>
            <a:spLocks noGrp="1"/>
          </p:cNvSpPr>
          <p:nvPr>
            <p:ph type="ftr" sz="quarter" idx="11"/>
          </p:nvPr>
        </p:nvSpPr>
        <p:spPr/>
        <p:txBody>
          <a:bodyPr/>
          <a:lstStyle/>
          <a:p>
            <a:endParaRPr lang="lv-LV"/>
          </a:p>
        </p:txBody>
      </p:sp>
      <p:sp>
        <p:nvSpPr>
          <p:cNvPr id="9" name="Slide Number Placeholder 8"/>
          <p:cNvSpPr>
            <a:spLocks noGrp="1"/>
          </p:cNvSpPr>
          <p:nvPr>
            <p:ph type="sldNum" sz="quarter" idx="12"/>
          </p:nvPr>
        </p:nvSpPr>
        <p:spPr/>
        <p:txBody>
          <a:bodyPr/>
          <a:lstStyle/>
          <a:p>
            <a:fld id="{325D42C1-ADD2-4BF3-9038-4D0CF0B82060}" type="slidenum">
              <a:rPr lang="lv-LV" smtClean="0"/>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Date Placeholder 2"/>
          <p:cNvSpPr>
            <a:spLocks noGrp="1"/>
          </p:cNvSpPr>
          <p:nvPr>
            <p:ph type="dt" sz="half" idx="10"/>
          </p:nvPr>
        </p:nvSpPr>
        <p:spPr/>
        <p:txBody>
          <a:bodyPr/>
          <a:lstStyle/>
          <a:p>
            <a:fld id="{B6C817DD-18FE-4145-866E-3115F521ADA3}" type="datetimeFigureOut">
              <a:rPr lang="lv-LV" smtClean="0"/>
              <a:pPr/>
              <a:t>2012.06.25.</a:t>
            </a:fld>
            <a:endParaRPr lang="lv-LV"/>
          </a:p>
        </p:txBody>
      </p:sp>
      <p:sp>
        <p:nvSpPr>
          <p:cNvPr id="4" name="Footer Placeholder 3"/>
          <p:cNvSpPr>
            <a:spLocks noGrp="1"/>
          </p:cNvSpPr>
          <p:nvPr>
            <p:ph type="ftr" sz="quarter" idx="11"/>
          </p:nvPr>
        </p:nvSpPr>
        <p:spPr/>
        <p:txBody>
          <a:bodyPr/>
          <a:lstStyle/>
          <a:p>
            <a:endParaRPr lang="lv-LV"/>
          </a:p>
        </p:txBody>
      </p:sp>
      <p:sp>
        <p:nvSpPr>
          <p:cNvPr id="5" name="Slide Number Placeholder 4"/>
          <p:cNvSpPr>
            <a:spLocks noGrp="1"/>
          </p:cNvSpPr>
          <p:nvPr>
            <p:ph type="sldNum" sz="quarter" idx="12"/>
          </p:nvPr>
        </p:nvSpPr>
        <p:spPr/>
        <p:txBody>
          <a:bodyPr/>
          <a:lstStyle/>
          <a:p>
            <a:fld id="{325D42C1-ADD2-4BF3-9038-4D0CF0B82060}" type="slidenum">
              <a:rPr lang="lv-LV" smtClean="0"/>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C817DD-18FE-4145-866E-3115F521ADA3}" type="datetimeFigureOut">
              <a:rPr lang="lv-LV" smtClean="0"/>
              <a:pPr/>
              <a:t>2012.06.25.</a:t>
            </a:fld>
            <a:endParaRPr lang="lv-LV"/>
          </a:p>
        </p:txBody>
      </p:sp>
      <p:sp>
        <p:nvSpPr>
          <p:cNvPr id="3" name="Footer Placeholder 2"/>
          <p:cNvSpPr>
            <a:spLocks noGrp="1"/>
          </p:cNvSpPr>
          <p:nvPr>
            <p:ph type="ftr" sz="quarter" idx="11"/>
          </p:nvPr>
        </p:nvSpPr>
        <p:spPr/>
        <p:txBody>
          <a:bodyPr/>
          <a:lstStyle/>
          <a:p>
            <a:endParaRPr lang="lv-LV"/>
          </a:p>
        </p:txBody>
      </p:sp>
      <p:sp>
        <p:nvSpPr>
          <p:cNvPr id="4" name="Slide Number Placeholder 3"/>
          <p:cNvSpPr>
            <a:spLocks noGrp="1"/>
          </p:cNvSpPr>
          <p:nvPr>
            <p:ph type="sldNum" sz="quarter" idx="12"/>
          </p:nvPr>
        </p:nvSpPr>
        <p:spPr/>
        <p:txBody>
          <a:bodyPr/>
          <a:lstStyle/>
          <a:p>
            <a:fld id="{325D42C1-ADD2-4BF3-9038-4D0CF0B82060}" type="slidenum">
              <a:rPr lang="lv-LV" smtClean="0"/>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v-LV"/>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C817DD-18FE-4145-866E-3115F521ADA3}"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325D42C1-ADD2-4BF3-9038-4D0CF0B82060}" type="slidenum">
              <a:rPr lang="lv-LV" smtClean="0"/>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v-LV"/>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v-LV"/>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C817DD-18FE-4145-866E-3115F521ADA3}"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325D42C1-ADD2-4BF3-9038-4D0CF0B82060}" type="slidenum">
              <a:rPr lang="lv-LV" smtClean="0"/>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v-LV"/>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C817DD-18FE-4145-866E-3115F521ADA3}" type="datetimeFigureOut">
              <a:rPr lang="lv-LV" smtClean="0"/>
              <a:pPr/>
              <a:t>2012.06.25.</a:t>
            </a:fld>
            <a:endParaRPr lang="lv-LV"/>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v-LV"/>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5D42C1-ADD2-4BF3-9038-4D0CF0B82060}" type="slidenum">
              <a:rPr lang="lv-LV" smtClean="0"/>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uzdevumi.lv/" TargetMode="External"/><Relationship Id="rId7" Type="http://schemas.openxmlformats.org/officeDocument/2006/relationships/image" Target="../media/image2.png"/><Relationship Id="rId2" Type="http://schemas.openxmlformats.org/officeDocument/2006/relationships/hyperlink" Target="http://www.wikipedia.org/" TargetMode="External"/><Relationship Id="rId1" Type="http://schemas.openxmlformats.org/officeDocument/2006/relationships/slideLayout" Target="../slideLayouts/slideLayout2.xml"/><Relationship Id="rId6" Type="http://schemas.openxmlformats.org/officeDocument/2006/relationships/image" Target="../media/image1.gif"/><Relationship Id="rId5" Type="http://schemas.openxmlformats.org/officeDocument/2006/relationships/hyperlink" Target="http://www.nva.gov.lv/" TargetMode="External"/><Relationship Id="rId4" Type="http://schemas.openxmlformats.org/officeDocument/2006/relationships/hyperlink" Target="http://www.csb.gov.lv/"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image" Target="../media/image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1285860"/>
            <a:ext cx="7772400" cy="1470025"/>
          </a:xfrm>
        </p:spPr>
        <p:txBody>
          <a:bodyPr/>
          <a:lstStyle/>
          <a:p>
            <a:r>
              <a:rPr lang="lv-LV" dirty="0" smtClean="0">
                <a:latin typeface="Times New Roman" pitchFamily="18" charset="0"/>
                <a:cs typeface="Times New Roman" pitchFamily="18" charset="0"/>
              </a:rPr>
              <a:t>NODARBINĀTĪBA UN BEZDARBS</a:t>
            </a:r>
            <a:endParaRPr lang="lv-LV" dirty="0">
              <a:latin typeface="Times New Roman" pitchFamily="18" charset="0"/>
              <a:cs typeface="Times New Roman" pitchFamily="18" charset="0"/>
            </a:endParaRPr>
          </a:p>
        </p:txBody>
      </p:sp>
      <p:pic>
        <p:nvPicPr>
          <p:cNvPr id="7" name="Picture 6"/>
          <p:cNvPicPr>
            <a:picLocks noChangeAspect="1" noChangeArrowheads="1"/>
          </p:cNvPicPr>
          <p:nvPr/>
        </p:nvPicPr>
        <p:blipFill>
          <a:blip r:embed="rId2" cstate="print"/>
          <a:srcRect/>
          <a:stretch>
            <a:fillRect/>
          </a:stretch>
        </p:blipFill>
        <p:spPr bwMode="auto">
          <a:xfrm>
            <a:off x="214282" y="6072206"/>
            <a:ext cx="1643074" cy="609600"/>
          </a:xfrm>
          <a:prstGeom prst="rect">
            <a:avLst/>
          </a:prstGeom>
          <a:noFill/>
        </p:spPr>
      </p:pic>
      <p:pic>
        <p:nvPicPr>
          <p:cNvPr id="8" name="Picture 7"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
        <p:nvSpPr>
          <p:cNvPr id="6" name="Subtitle 2"/>
          <p:cNvSpPr>
            <a:spLocks noGrp="1"/>
          </p:cNvSpPr>
          <p:nvPr>
            <p:ph type="subTitle" idx="1"/>
          </p:nvPr>
        </p:nvSpPr>
        <p:spPr>
          <a:xfrm>
            <a:off x="928688" y="3286125"/>
            <a:ext cx="7072312" cy="2286015"/>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lv-LV" dirty="0" smtClean="0">
                <a:solidFill>
                  <a:schemeClr val="tx1"/>
                </a:solidFill>
                <a:latin typeface="Times New Roman" pitchFamily="18" charset="0"/>
                <a:cs typeface="Times New Roman" pitchFamily="18" charset="0"/>
              </a:rPr>
              <a:t>Skolotāja Klāra Paipala</a:t>
            </a:r>
          </a:p>
          <a:p>
            <a:endParaRPr lang="lv-LV" sz="1400" b="1" dirty="0" smtClean="0">
              <a:solidFill>
                <a:schemeClr val="tx1"/>
              </a:solidFill>
              <a:latin typeface="Times New Roman" pitchFamily="18" charset="0"/>
              <a:cs typeface="Times New Roman" pitchFamily="18" charset="0"/>
            </a:endParaRPr>
          </a:p>
          <a:p>
            <a:r>
              <a:rPr lang="lv-LV" sz="1400" b="1" dirty="0" smtClean="0">
                <a:solidFill>
                  <a:schemeClr val="tx1"/>
                </a:solidFill>
              </a:rPr>
              <a:t>ESF projekts  „Rīgas Valsts tehnikuma sākotnējās profesionālās </a:t>
            </a:r>
            <a:endParaRPr lang="lv-LV" sz="1400" dirty="0" smtClean="0">
              <a:solidFill>
                <a:schemeClr val="tx1"/>
              </a:solidFill>
            </a:endParaRPr>
          </a:p>
          <a:p>
            <a:r>
              <a:rPr lang="lv-LV" sz="1400" b="1" dirty="0" smtClean="0">
                <a:solidFill>
                  <a:schemeClr val="tx1"/>
                </a:solidFill>
              </a:rPr>
              <a:t>izglītības programmu īstenošanas kvalitātes uzlabošana”</a:t>
            </a:r>
            <a:endParaRPr lang="lv-LV" sz="1400" dirty="0" smtClean="0">
              <a:solidFill>
                <a:schemeClr val="tx1"/>
              </a:solidFill>
            </a:endParaRPr>
          </a:p>
          <a:p>
            <a:r>
              <a:rPr lang="lv-LV" sz="1400" b="1" dirty="0" smtClean="0">
                <a:solidFill>
                  <a:schemeClr val="tx1"/>
                </a:solidFill>
              </a:rPr>
              <a:t>Vienošanās Nr. 2010/0106/1DP/1.2.1.1.3./09/APIA/VIAA/047</a:t>
            </a:r>
            <a:endParaRPr lang="lv-LV" sz="1400" dirty="0" smtClean="0">
              <a:solidFill>
                <a:schemeClr val="tx1"/>
              </a:solidFill>
            </a:endParaRPr>
          </a:p>
          <a:p>
            <a:r>
              <a:rPr lang="lv-LV" sz="1400" b="1" dirty="0" smtClean="0">
                <a:solidFill>
                  <a:schemeClr val="tx1"/>
                </a:solidFill>
              </a:rPr>
              <a:t> </a:t>
            </a:r>
            <a:endParaRPr lang="lv-LV" sz="14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Bezdarba līmenis valstī</a:t>
            </a:r>
            <a:endParaRPr lang="lv-LV" dirty="0"/>
          </a:p>
        </p:txBody>
      </p:sp>
      <p:pic>
        <p:nvPicPr>
          <p:cNvPr id="4" name="Content Placeholder 3" descr="17_4e9e739890fbb8_10133070.jpg"/>
          <p:cNvPicPr>
            <a:picLocks noGrp="1" noChangeAspect="1"/>
          </p:cNvPicPr>
          <p:nvPr>
            <p:ph idx="1"/>
          </p:nvPr>
        </p:nvPicPr>
        <p:blipFill>
          <a:blip r:embed="rId2" cstate="print"/>
          <a:stretch>
            <a:fillRect/>
          </a:stretch>
        </p:blipFill>
        <p:spPr>
          <a:xfrm>
            <a:off x="1051806" y="1500174"/>
            <a:ext cx="7040387" cy="4286281"/>
          </a:xfrm>
        </p:spPr>
      </p:pic>
      <p:pic>
        <p:nvPicPr>
          <p:cNvPr id="7" name="Picture 6"/>
          <p:cNvPicPr>
            <a:picLocks noChangeAspect="1" noChangeArrowheads="1"/>
          </p:cNvPicPr>
          <p:nvPr/>
        </p:nvPicPr>
        <p:blipFill>
          <a:blip r:embed="rId3" cstate="print"/>
          <a:srcRect/>
          <a:stretch>
            <a:fillRect/>
          </a:stretch>
        </p:blipFill>
        <p:spPr bwMode="auto">
          <a:xfrm>
            <a:off x="214282" y="6072206"/>
            <a:ext cx="1643074" cy="609600"/>
          </a:xfrm>
          <a:prstGeom prst="rect">
            <a:avLst/>
          </a:prstGeom>
          <a:noFill/>
        </p:spPr>
      </p:pic>
      <p:pic>
        <p:nvPicPr>
          <p:cNvPr id="8" name="Picture 7" descr="txt_20_5910_es_fondu_sauklis_web.jpg"/>
          <p:cNvPicPr>
            <a:picLocks noChangeAspect="1"/>
          </p:cNvPicPr>
          <p:nvPr/>
        </p:nvPicPr>
        <p:blipFill>
          <a:blip r:embed="rId4" cstate="print"/>
          <a:stretch>
            <a:fillRect/>
          </a:stretch>
        </p:blipFill>
        <p:spPr>
          <a:xfrm>
            <a:off x="2285984" y="6215082"/>
            <a:ext cx="3333334" cy="38095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err="1" smtClean="0">
                <a:latin typeface="Times New Roman" pitchFamily="18" charset="0"/>
                <a:cs typeface="Times New Roman" pitchFamily="18" charset="0"/>
              </a:rPr>
              <a:t>Oukena</a:t>
            </a:r>
            <a:r>
              <a:rPr lang="lv-LV" dirty="0" smtClean="0">
                <a:latin typeface="Times New Roman" pitchFamily="18" charset="0"/>
                <a:cs typeface="Times New Roman" pitchFamily="18" charset="0"/>
              </a:rPr>
              <a:t> likums</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57298"/>
            <a:ext cx="8229600" cy="4286279"/>
          </a:xfrm>
          <a:ln>
            <a:solidFill>
              <a:schemeClr val="bg1"/>
            </a:solidFill>
          </a:ln>
        </p:spPr>
        <p:txBody>
          <a:bodyPr>
            <a:normAutofit fontScale="25000" lnSpcReduction="20000"/>
          </a:bodyPr>
          <a:lstStyle/>
          <a:p>
            <a:pPr algn="just">
              <a:lnSpc>
                <a:spcPct val="160000"/>
              </a:lnSpc>
              <a:buNone/>
            </a:pPr>
            <a:r>
              <a:rPr lang="lv-LV" dirty="0" smtClean="0"/>
              <a:t> 	</a:t>
            </a:r>
          </a:p>
          <a:p>
            <a:pPr>
              <a:lnSpc>
                <a:spcPct val="120000"/>
              </a:lnSpc>
              <a:spcBef>
                <a:spcPts val="0"/>
              </a:spcBef>
              <a:buNone/>
            </a:pPr>
            <a:r>
              <a:rPr lang="lv-LV" sz="5800" b="1" dirty="0" smtClean="0">
                <a:latin typeface="Times New Roman" pitchFamily="18" charset="0"/>
                <a:cs typeface="Times New Roman" pitchFamily="18" charset="0"/>
              </a:rPr>
              <a:t>		</a:t>
            </a:r>
            <a:r>
              <a:rPr lang="lv-LV" sz="12800" dirty="0" smtClean="0">
                <a:latin typeface="Times New Roman" pitchFamily="18" charset="0"/>
                <a:cs typeface="Times New Roman" pitchFamily="18" charset="0"/>
              </a:rPr>
              <a:t>Ja bezdarba līmenis par </a:t>
            </a:r>
            <a:r>
              <a:rPr lang="lv-LV" sz="12800" dirty="0" smtClean="0">
                <a:solidFill>
                  <a:srgbClr val="C00000"/>
                </a:solidFill>
                <a:latin typeface="Times New Roman" pitchFamily="18" charset="0"/>
                <a:cs typeface="Times New Roman" pitchFamily="18" charset="0"/>
              </a:rPr>
              <a:t>1%</a:t>
            </a:r>
            <a:r>
              <a:rPr lang="lv-LV" sz="12800" dirty="0" smtClean="0">
                <a:latin typeface="Times New Roman" pitchFamily="18" charset="0"/>
                <a:cs typeface="Times New Roman" pitchFamily="18" charset="0"/>
              </a:rPr>
              <a:t> pārsniedz dabisko bezdarbu, tad nesaražotais nominālais iekšzemes kopprodukts ir </a:t>
            </a:r>
            <a:r>
              <a:rPr lang="lv-LV" sz="12800" dirty="0" smtClean="0">
                <a:solidFill>
                  <a:srgbClr val="C00000"/>
                </a:solidFill>
                <a:latin typeface="Times New Roman" pitchFamily="18" charset="0"/>
                <a:cs typeface="Times New Roman" pitchFamily="18" charset="0"/>
              </a:rPr>
              <a:t>2 % </a:t>
            </a:r>
            <a:r>
              <a:rPr lang="lv-LV" sz="12800" dirty="0" smtClean="0">
                <a:latin typeface="Times New Roman" pitchFamily="18" charset="0"/>
                <a:cs typeface="Times New Roman" pitchFamily="18" charset="0"/>
              </a:rPr>
              <a:t>par katru bezdarba procentu.</a:t>
            </a:r>
          </a:p>
          <a:p>
            <a:pPr>
              <a:lnSpc>
                <a:spcPct val="120000"/>
              </a:lnSpc>
              <a:spcBef>
                <a:spcPts val="0"/>
              </a:spcBef>
              <a:buNone/>
            </a:pPr>
            <a:r>
              <a:rPr lang="lv-LV" sz="12800" dirty="0" smtClean="0">
                <a:latin typeface="Times New Roman" pitchFamily="18" charset="0"/>
                <a:cs typeface="Times New Roman" pitchFamily="18" charset="0"/>
              </a:rPr>
              <a:t>	</a:t>
            </a:r>
          </a:p>
          <a:p>
            <a:pPr>
              <a:buNone/>
            </a:pPr>
            <a:r>
              <a:rPr lang="lv-LV" dirty="0" smtClean="0">
                <a:latin typeface="Times New Roman" pitchFamily="18" charset="0"/>
                <a:cs typeface="Times New Roman" pitchFamily="18" charset="0"/>
              </a:rPr>
              <a:t>	</a:t>
            </a:r>
            <a:endParaRPr lang="lv-LV" sz="2800" dirty="0">
              <a:latin typeface="Times New Roman" pitchFamily="18" charset="0"/>
              <a:cs typeface="Times New Roman" pitchFamily="18" charset="0"/>
            </a:endParaRPr>
          </a:p>
        </p:txBody>
      </p:sp>
      <p:pic>
        <p:nvPicPr>
          <p:cNvPr id="6" name="Picture 5"/>
          <p:cNvPicPr>
            <a:picLocks noChangeAspect="1" noChangeArrowheads="1"/>
          </p:cNvPicPr>
          <p:nvPr/>
        </p:nvPicPr>
        <p:blipFill>
          <a:blip r:embed="rId2" cstate="print"/>
          <a:srcRect/>
          <a:stretch>
            <a:fillRect/>
          </a:stretch>
        </p:blipFill>
        <p:spPr bwMode="auto">
          <a:xfrm>
            <a:off x="214282" y="6072206"/>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err="1" smtClean="0">
                <a:latin typeface="Times New Roman" pitchFamily="18" charset="0"/>
                <a:cs typeface="Times New Roman" pitchFamily="18" charset="0"/>
              </a:rPr>
              <a:t>Oukena</a:t>
            </a:r>
            <a:r>
              <a:rPr lang="lv-LV" dirty="0" smtClean="0">
                <a:latin typeface="Times New Roman" pitchFamily="18" charset="0"/>
                <a:cs typeface="Times New Roman" pitchFamily="18" charset="0"/>
              </a:rPr>
              <a:t> likums</a:t>
            </a:r>
            <a:endParaRPr lang="lv-LV" dirty="0"/>
          </a:p>
        </p:txBody>
      </p:sp>
      <p:sp>
        <p:nvSpPr>
          <p:cNvPr id="3" name="Content Placeholder 2"/>
          <p:cNvSpPr>
            <a:spLocks noGrp="1"/>
          </p:cNvSpPr>
          <p:nvPr>
            <p:ph idx="1"/>
          </p:nvPr>
        </p:nvSpPr>
        <p:spPr>
          <a:xfrm>
            <a:off x="428596" y="1571612"/>
            <a:ext cx="8229600" cy="4097335"/>
          </a:xfrm>
          <a:ln>
            <a:noFill/>
          </a:ln>
        </p:spPr>
        <p:txBody>
          <a:bodyPr>
            <a:normAutofit lnSpcReduction="10000"/>
          </a:bodyPr>
          <a:lstStyle/>
          <a:p>
            <a:pPr>
              <a:buNone/>
            </a:pPr>
            <a:r>
              <a:rPr lang="lv-LV" dirty="0" smtClean="0"/>
              <a:t>	</a:t>
            </a:r>
          </a:p>
          <a:p>
            <a:pPr>
              <a:buNone/>
            </a:pPr>
            <a:r>
              <a:rPr lang="lv-LV" dirty="0" smtClean="0">
                <a:latin typeface="Times New Roman" pitchFamily="18" charset="0"/>
                <a:cs typeface="Times New Roman" pitchFamily="18" charset="0"/>
              </a:rPr>
              <a:t>	2011. gada septembrī bezdarba līmenis valstī bija 11,6%</a:t>
            </a:r>
          </a:p>
          <a:p>
            <a:pPr>
              <a:buNone/>
            </a:pPr>
            <a:r>
              <a:rPr lang="lv-LV" dirty="0" smtClean="0">
                <a:latin typeface="Times New Roman" pitchFamily="18" charset="0"/>
                <a:cs typeface="Times New Roman" pitchFamily="18" charset="0"/>
              </a:rPr>
              <a:t>	11,6 % - 5 % = 6,6 %</a:t>
            </a:r>
          </a:p>
          <a:p>
            <a:pPr>
              <a:buNone/>
            </a:pPr>
            <a:r>
              <a:rPr lang="lv-LV" dirty="0" smtClean="0">
                <a:latin typeface="Times New Roman" pitchFamily="18" charset="0"/>
                <a:cs typeface="Times New Roman" pitchFamily="18" charset="0"/>
              </a:rPr>
              <a:t>	6,6 % x 2 % = 13,2 %</a:t>
            </a:r>
          </a:p>
          <a:p>
            <a:pPr>
              <a:buNone/>
            </a:pPr>
            <a:r>
              <a:rPr lang="lv-LV" dirty="0" smtClean="0">
                <a:latin typeface="Times New Roman" pitchFamily="18" charset="0"/>
                <a:cs typeface="Times New Roman" pitchFamily="18" charset="0"/>
              </a:rPr>
              <a:t>	Latvijas IKP 2010. gadā bija Ls 12,7 miljardi faktiskajās cenās</a:t>
            </a:r>
          </a:p>
          <a:p>
            <a:pPr>
              <a:buNone/>
            </a:pPr>
            <a:r>
              <a:rPr lang="lv-LV" dirty="0" smtClean="0">
                <a:latin typeface="Times New Roman" pitchFamily="18" charset="0"/>
                <a:cs typeface="Times New Roman" pitchFamily="18" charset="0"/>
              </a:rPr>
              <a:t>	0,132 x Ls 12,7 miljardi = Ls 1,67 miljardi</a:t>
            </a:r>
            <a:endParaRPr lang="lv-LV" dirty="0"/>
          </a:p>
        </p:txBody>
      </p:sp>
      <p:pic>
        <p:nvPicPr>
          <p:cNvPr id="6" name="Picture 5"/>
          <p:cNvPicPr>
            <a:picLocks noChangeAspect="1" noChangeArrowheads="1"/>
          </p:cNvPicPr>
          <p:nvPr/>
        </p:nvPicPr>
        <p:blipFill>
          <a:blip r:embed="rId2" cstate="print"/>
          <a:srcRect/>
          <a:stretch>
            <a:fillRect/>
          </a:stretch>
        </p:blipFill>
        <p:spPr bwMode="auto">
          <a:xfrm>
            <a:off x="214282" y="6072206"/>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v-LV" dirty="0" smtClean="0">
                <a:latin typeface="Times New Roman" pitchFamily="18" charset="0"/>
                <a:cs typeface="Times New Roman" pitchFamily="18" charset="0"/>
              </a:rPr>
              <a:t>Iespējamie </a:t>
            </a:r>
            <a:r>
              <a:rPr lang="lv-LV" smtClean="0">
                <a:latin typeface="Times New Roman" pitchFamily="18" charset="0"/>
                <a:cs typeface="Times New Roman" pitchFamily="18" charset="0"/>
              </a:rPr>
              <a:t>informācijas resursi</a:t>
            </a:r>
            <a:endParaRPr lang="lv-LV" dirty="0"/>
          </a:p>
        </p:txBody>
      </p:sp>
      <p:sp>
        <p:nvSpPr>
          <p:cNvPr id="3" name="Content Placeholder 2"/>
          <p:cNvSpPr>
            <a:spLocks noGrp="1"/>
          </p:cNvSpPr>
          <p:nvPr>
            <p:ph idx="1"/>
          </p:nvPr>
        </p:nvSpPr>
        <p:spPr>
          <a:xfrm>
            <a:off x="428596" y="1785926"/>
            <a:ext cx="8229600" cy="3954459"/>
          </a:xfrm>
        </p:spPr>
        <p:txBody>
          <a:bodyPr>
            <a:normAutofit fontScale="85000" lnSpcReduction="10000"/>
          </a:bodyPr>
          <a:lstStyle/>
          <a:p>
            <a:pPr marL="514350" indent="-514350">
              <a:buFont typeface="Arial" pitchFamily="34" charset="0"/>
              <a:buAutoNum type="arabicPeriod"/>
            </a:pPr>
            <a:r>
              <a:rPr lang="lv-LV" dirty="0" smtClean="0">
                <a:latin typeface="Times New Roman" pitchFamily="18" charset="0"/>
                <a:cs typeface="Times New Roman" pitchFamily="18" charset="0"/>
              </a:rPr>
              <a:t>G. </a:t>
            </a:r>
            <a:r>
              <a:rPr lang="lv-LV" dirty="0" err="1" smtClean="0">
                <a:latin typeface="Times New Roman" pitchFamily="18" charset="0"/>
                <a:cs typeface="Times New Roman" pitchFamily="18" charset="0"/>
              </a:rPr>
              <a:t>Libermanis</a:t>
            </a:r>
            <a:r>
              <a:rPr lang="lv-LV" dirty="0" smtClean="0">
                <a:latin typeface="Times New Roman" pitchFamily="18" charset="0"/>
                <a:cs typeface="Times New Roman" pitchFamily="18" charset="0"/>
              </a:rPr>
              <a:t>. Makroekonomika. ESF projekts. 2007.</a:t>
            </a:r>
          </a:p>
          <a:p>
            <a:pPr marL="514350" indent="-514350">
              <a:buAutoNum type="arabicPeriod"/>
            </a:pPr>
            <a:r>
              <a:rPr lang="lv-LV" dirty="0" err="1" smtClean="0">
                <a:latin typeface="Times New Roman" pitchFamily="18" charset="0"/>
                <a:cs typeface="Times New Roman" pitchFamily="18" charset="0"/>
              </a:rPr>
              <a:t>Kumerdanka</a:t>
            </a:r>
            <a:r>
              <a:rPr lang="lv-LV" dirty="0" smtClean="0">
                <a:latin typeface="Times New Roman" pitchFamily="18" charset="0"/>
                <a:cs typeface="Times New Roman" pitchFamily="18" charset="0"/>
              </a:rPr>
              <a:t>. Biznesa ekonomiskie pamati. SIA “Biznesa augstskola Turība”. 2007. </a:t>
            </a:r>
          </a:p>
          <a:p>
            <a:pPr marL="514350" indent="-514350">
              <a:buAutoNum type="arabicPeriod"/>
            </a:pPr>
            <a:r>
              <a:rPr lang="lv-LV" dirty="0" smtClean="0">
                <a:latin typeface="Times New Roman" pitchFamily="18" charset="0"/>
                <a:cs typeface="Times New Roman" pitchFamily="18" charset="0"/>
              </a:rPr>
              <a:t>M. </a:t>
            </a:r>
            <a:r>
              <a:rPr lang="lv-LV" dirty="0" err="1" smtClean="0">
                <a:latin typeface="Times New Roman" pitchFamily="18" charset="0"/>
                <a:cs typeface="Times New Roman" pitchFamily="18" charset="0"/>
              </a:rPr>
              <a:t>Siņicins</a:t>
            </a:r>
            <a:r>
              <a:rPr lang="lv-LV" dirty="0" smtClean="0">
                <a:latin typeface="Times New Roman" pitchFamily="18" charset="0"/>
                <a:cs typeface="Times New Roman" pitchFamily="18" charset="0"/>
              </a:rPr>
              <a:t>. Ekonomika. “Izdevniecība </a:t>
            </a:r>
            <a:r>
              <a:rPr lang="lv-LV" dirty="0" err="1" smtClean="0">
                <a:latin typeface="Times New Roman" pitchFamily="18" charset="0"/>
                <a:cs typeface="Times New Roman" pitchFamily="18" charset="0"/>
              </a:rPr>
              <a:t>RaKa</a:t>
            </a:r>
            <a:r>
              <a:rPr lang="lv-LV" dirty="0" smtClean="0">
                <a:latin typeface="Times New Roman" pitchFamily="18" charset="0"/>
                <a:cs typeface="Times New Roman" pitchFamily="18" charset="0"/>
              </a:rPr>
              <a:t>”. 2011.</a:t>
            </a:r>
          </a:p>
          <a:p>
            <a:pPr marL="514350" indent="-514350">
              <a:buAutoNum type="arabicPeriod"/>
            </a:pPr>
            <a:r>
              <a:rPr lang="lv-LV" dirty="0" smtClean="0">
                <a:latin typeface="Times New Roman" pitchFamily="18" charset="0"/>
                <a:cs typeface="Times New Roman" pitchFamily="18" charset="0"/>
                <a:hlinkClick r:id="rId2"/>
              </a:rPr>
              <a:t>www.wikipedia.org</a:t>
            </a:r>
            <a:endParaRPr lang="lv-LV" dirty="0" smtClean="0">
              <a:latin typeface="Times New Roman" pitchFamily="18" charset="0"/>
              <a:cs typeface="Times New Roman" pitchFamily="18" charset="0"/>
            </a:endParaRPr>
          </a:p>
          <a:p>
            <a:pPr marL="514350" indent="-514350">
              <a:buAutoNum type="arabicPeriod"/>
            </a:pPr>
            <a:r>
              <a:rPr lang="lv-LV" dirty="0" smtClean="0">
                <a:latin typeface="Times New Roman" pitchFamily="18" charset="0"/>
                <a:cs typeface="Times New Roman" pitchFamily="18" charset="0"/>
                <a:hlinkClick r:id="rId3"/>
              </a:rPr>
              <a:t>www.uzdevumi.lv</a:t>
            </a:r>
            <a:endParaRPr lang="lv-LV" dirty="0" smtClean="0">
              <a:latin typeface="Times New Roman" pitchFamily="18" charset="0"/>
              <a:cs typeface="Times New Roman" pitchFamily="18" charset="0"/>
            </a:endParaRPr>
          </a:p>
          <a:p>
            <a:pPr marL="514350" indent="-514350">
              <a:buAutoNum type="arabicPeriod"/>
            </a:pPr>
            <a:r>
              <a:rPr lang="lv-LV" dirty="0" smtClean="0">
                <a:latin typeface="Times New Roman" pitchFamily="18" charset="0"/>
                <a:cs typeface="Times New Roman" pitchFamily="18" charset="0"/>
                <a:hlinkClick r:id="rId4"/>
              </a:rPr>
              <a:t>www.csb.gov.lv</a:t>
            </a:r>
            <a:endParaRPr lang="lv-LV" dirty="0" smtClean="0">
              <a:latin typeface="Times New Roman" pitchFamily="18" charset="0"/>
              <a:cs typeface="Times New Roman" pitchFamily="18" charset="0"/>
            </a:endParaRPr>
          </a:p>
          <a:p>
            <a:pPr marL="514350" indent="-514350">
              <a:buAutoNum type="arabicPeriod"/>
            </a:pPr>
            <a:r>
              <a:rPr lang="lv-LV" dirty="0" smtClean="0">
                <a:latin typeface="Times New Roman" pitchFamily="18" charset="0"/>
                <a:cs typeface="Times New Roman" pitchFamily="18" charset="0"/>
                <a:hlinkClick r:id="rId5"/>
              </a:rPr>
              <a:t>www.nva.gov.lv</a:t>
            </a:r>
            <a:r>
              <a:rPr lang="lv-LV" dirty="0" smtClean="0">
                <a:latin typeface="Times New Roman" pitchFamily="18" charset="0"/>
                <a:cs typeface="Times New Roman" pitchFamily="18" charset="0"/>
              </a:rPr>
              <a:t> </a:t>
            </a:r>
          </a:p>
          <a:p>
            <a:endParaRPr lang="lv-LV" dirty="0"/>
          </a:p>
        </p:txBody>
      </p:sp>
      <p:pic>
        <p:nvPicPr>
          <p:cNvPr id="4" name="Picture 3"/>
          <p:cNvPicPr>
            <a:picLocks noChangeAspect="1" noChangeArrowheads="1"/>
          </p:cNvPicPr>
          <p:nvPr/>
        </p:nvPicPr>
        <p:blipFill>
          <a:blip r:embed="rId6" cstate="print"/>
          <a:srcRect/>
          <a:stretch>
            <a:fillRect/>
          </a:stretch>
        </p:blipFill>
        <p:spPr bwMode="auto">
          <a:xfrm>
            <a:off x="214282" y="6072206"/>
            <a:ext cx="1643074" cy="609600"/>
          </a:xfrm>
          <a:prstGeom prst="rect">
            <a:avLst/>
          </a:prstGeom>
          <a:noFill/>
        </p:spPr>
      </p:pic>
      <p:pic>
        <p:nvPicPr>
          <p:cNvPr id="5" name="Picture 4" descr="txt_20_5910_es_fondu_sauklis_web.jpg"/>
          <p:cNvPicPr>
            <a:picLocks noChangeAspect="1"/>
          </p:cNvPicPr>
          <p:nvPr/>
        </p:nvPicPr>
        <p:blipFill>
          <a:blip r:embed="rId7" cstate="print"/>
          <a:stretch>
            <a:fillRect/>
          </a:stretch>
        </p:blipFill>
        <p:spPr>
          <a:xfrm>
            <a:off x="2285984" y="6215082"/>
            <a:ext cx="3333334" cy="38095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3">
              <a:buNone/>
            </a:pPr>
            <a:endParaRPr lang="lv-LV" sz="3600" dirty="0" smtClean="0">
              <a:latin typeface="Times New Roman" pitchFamily="18" charset="0"/>
              <a:cs typeface="Times New Roman" pitchFamily="18" charset="0"/>
            </a:endParaRPr>
          </a:p>
          <a:p>
            <a:pPr lvl="3">
              <a:buNone/>
            </a:pPr>
            <a:endParaRPr lang="lv-LV" sz="3600" dirty="0" smtClean="0">
              <a:latin typeface="Times New Roman" pitchFamily="18" charset="0"/>
              <a:cs typeface="Times New Roman" pitchFamily="18" charset="0"/>
            </a:endParaRPr>
          </a:p>
          <a:p>
            <a:pPr lvl="3">
              <a:buNone/>
            </a:pPr>
            <a:endParaRPr lang="lv-LV" sz="3600" dirty="0" smtClean="0">
              <a:latin typeface="Times New Roman" pitchFamily="18" charset="0"/>
              <a:cs typeface="Times New Roman" pitchFamily="18" charset="0"/>
            </a:endParaRPr>
          </a:p>
          <a:p>
            <a:pPr lvl="3">
              <a:buNone/>
            </a:pPr>
            <a:r>
              <a:rPr lang="lv-LV" sz="3600" dirty="0" smtClean="0">
                <a:latin typeface="Times New Roman" pitchFamily="18" charset="0"/>
                <a:cs typeface="Times New Roman" pitchFamily="18" charset="0"/>
              </a:rPr>
              <a:t>		Paldies par uzmanību!</a:t>
            </a:r>
            <a:endParaRPr lang="lv-LV" sz="3600" dirty="0">
              <a:latin typeface="Times New Roman" pitchFamily="18" charset="0"/>
              <a:cs typeface="Times New Roman" pitchFamily="18" charset="0"/>
            </a:endParaRPr>
          </a:p>
        </p:txBody>
      </p:sp>
      <p:pic>
        <p:nvPicPr>
          <p:cNvPr id="6" name="Picture 5"/>
          <p:cNvPicPr>
            <a:picLocks noChangeAspect="1" noChangeArrowheads="1"/>
          </p:cNvPicPr>
          <p:nvPr/>
        </p:nvPicPr>
        <p:blipFill>
          <a:blip r:embed="rId2" cstate="print"/>
          <a:srcRect/>
          <a:stretch>
            <a:fillRect/>
          </a:stretch>
        </p:blipFill>
        <p:spPr bwMode="auto">
          <a:xfrm>
            <a:off x="214282" y="6072206"/>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28"/>
            <a:ext cx="8229600" cy="1143000"/>
          </a:xfrm>
        </p:spPr>
        <p:txBody>
          <a:bodyPr>
            <a:normAutofit fontScale="90000"/>
          </a:bodyPr>
          <a:lstStyle/>
          <a:p>
            <a:r>
              <a:rPr lang="lv-LV" dirty="0" smtClean="0">
                <a:latin typeface="Times New Roman" pitchFamily="18" charset="0"/>
                <a:cs typeface="Times New Roman" pitchFamily="18" charset="0"/>
              </a:rPr>
              <a:t>Latvijas iedzīvotāju</a:t>
            </a:r>
            <a:br>
              <a:rPr lang="lv-LV" dirty="0" smtClean="0">
                <a:latin typeface="Times New Roman" pitchFamily="18" charset="0"/>
                <a:cs typeface="Times New Roman" pitchFamily="18" charset="0"/>
              </a:rPr>
            </a:br>
            <a:r>
              <a:rPr lang="lv-LV" dirty="0" smtClean="0">
                <a:latin typeface="Times New Roman" pitchFamily="18" charset="0"/>
                <a:cs typeface="Times New Roman" pitchFamily="18" charset="0"/>
              </a:rPr>
              <a:t> nozīmīgākās grupas </a:t>
            </a:r>
            <a:r>
              <a:rPr lang="lv-LV" dirty="0">
                <a:latin typeface="Times New Roman" pitchFamily="18" charset="0"/>
                <a:cs typeface="Times New Roman" pitchFamily="18" charset="0"/>
              </a:rPr>
              <a:t>(</a:t>
            </a:r>
            <a:r>
              <a:rPr lang="lv-LV" dirty="0" smtClean="0">
                <a:latin typeface="Times New Roman" pitchFamily="18" charset="0"/>
                <a:cs typeface="Times New Roman" pitchFamily="18" charset="0"/>
              </a:rPr>
              <a:t> tūkst.)</a:t>
            </a:r>
            <a:endParaRPr lang="lv-LV"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642910" y="1785926"/>
          <a:ext cx="7572428" cy="3336990"/>
        </p:xfrm>
        <a:graphic>
          <a:graphicData uri="http://schemas.openxmlformats.org/drawingml/2006/table">
            <a:tbl>
              <a:tblPr firstRow="1" bandRow="1">
                <a:tableStyleId>{5C22544A-7EE6-4342-B048-85BDC9FD1C3A}</a:tableStyleId>
              </a:tblPr>
              <a:tblGrid>
                <a:gridCol w="1893107"/>
                <a:gridCol w="1893107"/>
                <a:gridCol w="1893107"/>
                <a:gridCol w="1893107"/>
              </a:tblGrid>
              <a:tr h="715710">
                <a:tc>
                  <a:txBody>
                    <a:bodyPr/>
                    <a:lstStyle/>
                    <a:p>
                      <a:r>
                        <a:rPr lang="lv-LV" dirty="0" smtClean="0">
                          <a:latin typeface="Times New Roman" pitchFamily="18" charset="0"/>
                          <a:cs typeface="Times New Roman" pitchFamily="18" charset="0"/>
                        </a:rPr>
                        <a:t>Iedzīvotāju grupas nosaukums</a:t>
                      </a:r>
                      <a:endParaRPr lang="lv-LV" dirty="0">
                        <a:latin typeface="Times New Roman" pitchFamily="18" charset="0"/>
                        <a:cs typeface="Times New Roman" pitchFamily="18" charset="0"/>
                      </a:endParaRPr>
                    </a:p>
                  </a:txBody>
                  <a:tcPr/>
                </a:tc>
                <a:tc>
                  <a:txBody>
                    <a:bodyPr/>
                    <a:lstStyle/>
                    <a:p>
                      <a:pPr algn="ctr"/>
                      <a:r>
                        <a:rPr lang="lv-LV" sz="2000" dirty="0" smtClean="0">
                          <a:latin typeface="Times New Roman" pitchFamily="18" charset="0"/>
                          <a:cs typeface="Times New Roman" pitchFamily="18" charset="0"/>
                        </a:rPr>
                        <a:t>2008</a:t>
                      </a:r>
                      <a:endParaRPr lang="lv-LV" sz="2000" dirty="0">
                        <a:latin typeface="Times New Roman" pitchFamily="18" charset="0"/>
                        <a:cs typeface="Times New Roman" pitchFamily="18" charset="0"/>
                      </a:endParaRPr>
                    </a:p>
                  </a:txBody>
                  <a:tcPr/>
                </a:tc>
                <a:tc>
                  <a:txBody>
                    <a:bodyPr/>
                    <a:lstStyle/>
                    <a:p>
                      <a:pPr algn="ctr"/>
                      <a:r>
                        <a:rPr lang="lv-LV" sz="2000" dirty="0" smtClean="0">
                          <a:latin typeface="Times New Roman" pitchFamily="18" charset="0"/>
                          <a:cs typeface="Times New Roman" pitchFamily="18" charset="0"/>
                        </a:rPr>
                        <a:t>2009</a:t>
                      </a:r>
                      <a:endParaRPr lang="lv-LV" sz="2000" dirty="0">
                        <a:latin typeface="Times New Roman" pitchFamily="18" charset="0"/>
                        <a:cs typeface="Times New Roman" pitchFamily="18" charset="0"/>
                      </a:endParaRPr>
                    </a:p>
                  </a:txBody>
                  <a:tcPr/>
                </a:tc>
                <a:tc>
                  <a:txBody>
                    <a:bodyPr/>
                    <a:lstStyle/>
                    <a:p>
                      <a:pPr algn="ctr"/>
                      <a:r>
                        <a:rPr lang="lv-LV" sz="2000" dirty="0" smtClean="0">
                          <a:latin typeface="Times New Roman" pitchFamily="18" charset="0"/>
                          <a:cs typeface="Times New Roman" pitchFamily="18" charset="0"/>
                        </a:rPr>
                        <a:t>2010</a:t>
                      </a:r>
                      <a:endParaRPr lang="lv-LV" sz="2000" dirty="0">
                        <a:latin typeface="Times New Roman" pitchFamily="18" charset="0"/>
                        <a:cs typeface="Times New Roman" pitchFamily="18" charset="0"/>
                      </a:endParaRPr>
                    </a:p>
                  </a:txBody>
                  <a:tcPr/>
                </a:tc>
              </a:tr>
              <a:tr h="290260">
                <a:tc>
                  <a:txBody>
                    <a:bodyPr/>
                    <a:lstStyle/>
                    <a:p>
                      <a:r>
                        <a:rPr lang="lv-LV" dirty="0" smtClean="0">
                          <a:latin typeface="Times New Roman" pitchFamily="18" charset="0"/>
                          <a:cs typeface="Times New Roman" pitchFamily="18" charset="0"/>
                        </a:rPr>
                        <a:t>Visi iedzīvotāji</a:t>
                      </a:r>
                      <a:endParaRPr lang="lv-LV" dirty="0">
                        <a:latin typeface="Times New Roman" pitchFamily="18" charset="0"/>
                        <a:cs typeface="Times New Roman" pitchFamily="18" charset="0"/>
                      </a:endParaRPr>
                    </a:p>
                  </a:txBody>
                  <a:tcPr/>
                </a:tc>
                <a:tc>
                  <a:txBody>
                    <a:bodyPr/>
                    <a:lstStyle/>
                    <a:p>
                      <a:pPr algn="ctr"/>
                      <a:r>
                        <a:rPr lang="lv-LV" sz="2000" dirty="0" smtClean="0">
                          <a:latin typeface="Times New Roman" pitchFamily="18" charset="0"/>
                          <a:cs typeface="Times New Roman" pitchFamily="18" charset="0"/>
                        </a:rPr>
                        <a:t>2270</a:t>
                      </a:r>
                      <a:endParaRPr lang="lv-LV" sz="2000" dirty="0">
                        <a:latin typeface="Times New Roman" pitchFamily="18" charset="0"/>
                        <a:cs typeface="Times New Roman" pitchFamily="18" charset="0"/>
                      </a:endParaRPr>
                    </a:p>
                  </a:txBody>
                  <a:tcPr/>
                </a:tc>
                <a:tc>
                  <a:txBody>
                    <a:bodyPr/>
                    <a:lstStyle/>
                    <a:p>
                      <a:pPr algn="ctr"/>
                      <a:r>
                        <a:rPr lang="lv-LV" sz="2000" dirty="0" smtClean="0">
                          <a:latin typeface="Times New Roman" pitchFamily="18" charset="0"/>
                          <a:cs typeface="Times New Roman" pitchFamily="18" charset="0"/>
                        </a:rPr>
                        <a:t>2261</a:t>
                      </a:r>
                      <a:endParaRPr lang="lv-LV" sz="2000" dirty="0">
                        <a:latin typeface="Times New Roman" pitchFamily="18" charset="0"/>
                        <a:cs typeface="Times New Roman" pitchFamily="18" charset="0"/>
                      </a:endParaRPr>
                    </a:p>
                  </a:txBody>
                  <a:tcPr/>
                </a:tc>
                <a:tc>
                  <a:txBody>
                    <a:bodyPr/>
                    <a:lstStyle/>
                    <a:p>
                      <a:pPr algn="ctr"/>
                      <a:r>
                        <a:rPr lang="lv-LV" sz="2000" dirty="0" smtClean="0">
                          <a:latin typeface="Times New Roman" pitchFamily="18" charset="0"/>
                          <a:cs typeface="Times New Roman" pitchFamily="18" charset="0"/>
                        </a:rPr>
                        <a:t>2248</a:t>
                      </a:r>
                      <a:endParaRPr lang="lv-LV" sz="2000" dirty="0">
                        <a:latin typeface="Times New Roman" pitchFamily="18" charset="0"/>
                        <a:cs typeface="Times New Roman" pitchFamily="18" charset="0"/>
                      </a:endParaRPr>
                    </a:p>
                  </a:txBody>
                  <a:tcPr/>
                </a:tc>
              </a:tr>
              <a:tr h="715710">
                <a:tc>
                  <a:txBody>
                    <a:bodyPr/>
                    <a:lstStyle/>
                    <a:p>
                      <a:r>
                        <a:rPr lang="lv-LV" dirty="0" smtClean="0">
                          <a:latin typeface="Times New Roman" pitchFamily="18" charset="0"/>
                          <a:cs typeface="Times New Roman" pitchFamily="18" charset="0"/>
                        </a:rPr>
                        <a:t>Ekonomiski aktīvie iedzīvotāji</a:t>
                      </a:r>
                      <a:endParaRPr lang="lv-LV" dirty="0">
                        <a:latin typeface="Times New Roman" pitchFamily="18" charset="0"/>
                        <a:cs typeface="Times New Roman" pitchFamily="18" charset="0"/>
                      </a:endParaRPr>
                    </a:p>
                  </a:txBody>
                  <a:tcPr/>
                </a:tc>
                <a:tc>
                  <a:txBody>
                    <a:bodyPr/>
                    <a:lstStyle/>
                    <a:p>
                      <a:pPr algn="ctr"/>
                      <a:r>
                        <a:rPr lang="lv-LV" sz="2000" dirty="0" smtClean="0">
                          <a:latin typeface="Times New Roman" pitchFamily="18" charset="0"/>
                          <a:cs typeface="Times New Roman" pitchFamily="18" charset="0"/>
                        </a:rPr>
                        <a:t>1167</a:t>
                      </a:r>
                      <a:endParaRPr lang="lv-LV" sz="2000" dirty="0">
                        <a:latin typeface="Times New Roman" pitchFamily="18" charset="0"/>
                        <a:cs typeface="Times New Roman" pitchFamily="18" charset="0"/>
                      </a:endParaRPr>
                    </a:p>
                  </a:txBody>
                  <a:tcPr/>
                </a:tc>
                <a:tc>
                  <a:txBody>
                    <a:bodyPr/>
                    <a:lstStyle/>
                    <a:p>
                      <a:pPr algn="ctr"/>
                      <a:r>
                        <a:rPr lang="lv-LV" sz="2000" dirty="0" smtClean="0">
                          <a:latin typeface="Times New Roman" pitchFamily="18" charset="0"/>
                          <a:cs typeface="Times New Roman" pitchFamily="18" charset="0"/>
                        </a:rPr>
                        <a:t>1152</a:t>
                      </a:r>
                      <a:endParaRPr lang="lv-LV" sz="2000" dirty="0">
                        <a:latin typeface="Times New Roman" pitchFamily="18" charset="0"/>
                        <a:cs typeface="Times New Roman" pitchFamily="18" charset="0"/>
                      </a:endParaRPr>
                    </a:p>
                  </a:txBody>
                  <a:tcPr/>
                </a:tc>
                <a:tc>
                  <a:txBody>
                    <a:bodyPr/>
                    <a:lstStyle/>
                    <a:p>
                      <a:pPr algn="ctr"/>
                      <a:r>
                        <a:rPr lang="lv-LV" sz="2000" dirty="0" smtClean="0">
                          <a:latin typeface="Times New Roman" pitchFamily="18" charset="0"/>
                          <a:cs typeface="Times New Roman" pitchFamily="18" charset="0"/>
                        </a:rPr>
                        <a:t>1134</a:t>
                      </a:r>
                      <a:endParaRPr lang="lv-LV" sz="2000" dirty="0">
                        <a:latin typeface="Times New Roman" pitchFamily="18" charset="0"/>
                        <a:cs typeface="Times New Roman" pitchFamily="18" charset="0"/>
                      </a:endParaRPr>
                    </a:p>
                  </a:txBody>
                  <a:tcPr/>
                </a:tc>
              </a:tr>
              <a:tr h="715710">
                <a:tc>
                  <a:txBody>
                    <a:bodyPr/>
                    <a:lstStyle/>
                    <a:p>
                      <a:r>
                        <a:rPr lang="lv-LV" dirty="0" smtClean="0">
                          <a:latin typeface="Times New Roman" pitchFamily="18" charset="0"/>
                          <a:cs typeface="Times New Roman" pitchFamily="18" charset="0"/>
                        </a:rPr>
                        <a:t>Ekonomiski neaktīvie iedzīvotāji</a:t>
                      </a:r>
                      <a:endParaRPr lang="lv-LV" dirty="0">
                        <a:latin typeface="Times New Roman" pitchFamily="18" charset="0"/>
                        <a:cs typeface="Times New Roman" pitchFamily="18" charset="0"/>
                      </a:endParaRPr>
                    </a:p>
                  </a:txBody>
                  <a:tcPr/>
                </a:tc>
                <a:tc>
                  <a:txBody>
                    <a:bodyPr/>
                    <a:lstStyle/>
                    <a:p>
                      <a:pPr algn="ctr"/>
                      <a:r>
                        <a:rPr lang="lv-LV" sz="2000" dirty="0" smtClean="0">
                          <a:latin typeface="Times New Roman" pitchFamily="18" charset="0"/>
                          <a:cs typeface="Times New Roman" pitchFamily="18" charset="0"/>
                        </a:rPr>
                        <a:t>427</a:t>
                      </a:r>
                      <a:endParaRPr lang="lv-LV" sz="2000" dirty="0">
                        <a:latin typeface="Times New Roman" pitchFamily="18" charset="0"/>
                        <a:cs typeface="Times New Roman" pitchFamily="18" charset="0"/>
                      </a:endParaRPr>
                    </a:p>
                  </a:txBody>
                  <a:tcPr/>
                </a:tc>
                <a:tc>
                  <a:txBody>
                    <a:bodyPr/>
                    <a:lstStyle/>
                    <a:p>
                      <a:pPr algn="ctr"/>
                      <a:r>
                        <a:rPr lang="lv-LV" sz="2000" dirty="0" smtClean="0">
                          <a:latin typeface="Times New Roman" pitchFamily="18" charset="0"/>
                          <a:cs typeface="Times New Roman" pitchFamily="18" charset="0"/>
                        </a:rPr>
                        <a:t>407</a:t>
                      </a:r>
                      <a:endParaRPr lang="lv-LV" sz="2000" dirty="0">
                        <a:latin typeface="Times New Roman" pitchFamily="18" charset="0"/>
                        <a:cs typeface="Times New Roman" pitchFamily="18" charset="0"/>
                      </a:endParaRPr>
                    </a:p>
                  </a:txBody>
                  <a:tcPr/>
                </a:tc>
                <a:tc>
                  <a:txBody>
                    <a:bodyPr/>
                    <a:lstStyle/>
                    <a:p>
                      <a:pPr algn="ctr"/>
                      <a:r>
                        <a:rPr lang="lv-LV" sz="2000" dirty="0" smtClean="0">
                          <a:latin typeface="Times New Roman" pitchFamily="18" charset="0"/>
                          <a:cs typeface="Times New Roman" pitchFamily="18" charset="0"/>
                        </a:rPr>
                        <a:t>415</a:t>
                      </a:r>
                      <a:endParaRPr lang="lv-LV" sz="2000" dirty="0">
                        <a:latin typeface="Times New Roman" pitchFamily="18" charset="0"/>
                        <a:cs typeface="Times New Roman" pitchFamily="18" charset="0"/>
                      </a:endParaRPr>
                    </a:p>
                  </a:txBody>
                  <a:tcPr/>
                </a:tc>
              </a:tr>
              <a:tr h="290260">
                <a:tc>
                  <a:txBody>
                    <a:bodyPr/>
                    <a:lstStyle/>
                    <a:p>
                      <a:r>
                        <a:rPr lang="lv-LV" dirty="0" smtClean="0">
                          <a:latin typeface="Times New Roman" pitchFamily="18" charset="0"/>
                          <a:cs typeface="Times New Roman" pitchFamily="18" charset="0"/>
                        </a:rPr>
                        <a:t>Bezdarbnieki</a:t>
                      </a:r>
                      <a:endParaRPr lang="lv-LV" dirty="0">
                        <a:latin typeface="Times New Roman" pitchFamily="18" charset="0"/>
                        <a:cs typeface="Times New Roman" pitchFamily="18" charset="0"/>
                      </a:endParaRPr>
                    </a:p>
                  </a:txBody>
                  <a:tcPr/>
                </a:tc>
                <a:tc>
                  <a:txBody>
                    <a:bodyPr/>
                    <a:lstStyle/>
                    <a:p>
                      <a:pPr algn="ctr"/>
                      <a:r>
                        <a:rPr lang="lv-LV" sz="2000" dirty="0" smtClean="0">
                          <a:latin typeface="Times New Roman" pitchFamily="18" charset="0"/>
                          <a:cs typeface="Times New Roman" pitchFamily="18" charset="0"/>
                        </a:rPr>
                        <a:t>104</a:t>
                      </a:r>
                      <a:endParaRPr lang="lv-LV" sz="2000" dirty="0">
                        <a:latin typeface="Times New Roman" pitchFamily="18" charset="0"/>
                        <a:cs typeface="Times New Roman" pitchFamily="18" charset="0"/>
                      </a:endParaRPr>
                    </a:p>
                  </a:txBody>
                  <a:tcPr/>
                </a:tc>
                <a:tc>
                  <a:txBody>
                    <a:bodyPr/>
                    <a:lstStyle/>
                    <a:p>
                      <a:pPr algn="ctr"/>
                      <a:r>
                        <a:rPr lang="lv-LV" sz="2000" dirty="0" smtClean="0">
                          <a:latin typeface="Times New Roman" pitchFamily="18" charset="0"/>
                          <a:cs typeface="Times New Roman" pitchFamily="18" charset="0"/>
                        </a:rPr>
                        <a:t>200</a:t>
                      </a:r>
                      <a:endParaRPr lang="lv-LV" sz="2000" dirty="0">
                        <a:latin typeface="Times New Roman" pitchFamily="18" charset="0"/>
                        <a:cs typeface="Times New Roman" pitchFamily="18" charset="0"/>
                      </a:endParaRPr>
                    </a:p>
                  </a:txBody>
                  <a:tcPr/>
                </a:tc>
                <a:tc>
                  <a:txBody>
                    <a:bodyPr/>
                    <a:lstStyle/>
                    <a:p>
                      <a:pPr algn="ctr"/>
                      <a:r>
                        <a:rPr lang="lv-LV" sz="2000" dirty="0" smtClean="0">
                          <a:latin typeface="Times New Roman" pitchFamily="18" charset="0"/>
                          <a:cs typeface="Times New Roman" pitchFamily="18" charset="0"/>
                        </a:rPr>
                        <a:t>215</a:t>
                      </a:r>
                      <a:endParaRPr lang="lv-LV" sz="2000" dirty="0">
                        <a:latin typeface="Times New Roman" pitchFamily="18" charset="0"/>
                        <a:cs typeface="Times New Roman" pitchFamily="18" charset="0"/>
                      </a:endParaRPr>
                    </a:p>
                  </a:txBody>
                  <a:tcPr/>
                </a:tc>
              </a:tr>
            </a:tbl>
          </a:graphicData>
        </a:graphic>
      </p:graphicFrame>
      <p:pic>
        <p:nvPicPr>
          <p:cNvPr id="7" name="Picture 6"/>
          <p:cNvPicPr>
            <a:picLocks noChangeAspect="1" noChangeArrowheads="1"/>
          </p:cNvPicPr>
          <p:nvPr/>
        </p:nvPicPr>
        <p:blipFill>
          <a:blip r:embed="rId2" cstate="print"/>
          <a:srcRect/>
          <a:stretch>
            <a:fillRect/>
          </a:stretch>
        </p:blipFill>
        <p:spPr bwMode="auto">
          <a:xfrm>
            <a:off x="214282" y="6072206"/>
            <a:ext cx="1643074" cy="609600"/>
          </a:xfrm>
          <a:prstGeom prst="rect">
            <a:avLst/>
          </a:prstGeom>
          <a:noFill/>
        </p:spPr>
      </p:pic>
      <p:pic>
        <p:nvPicPr>
          <p:cNvPr id="8" name="Picture 7"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lv-LV" dirty="0" smtClean="0">
                <a:latin typeface="Times New Roman" pitchFamily="18" charset="0"/>
                <a:cs typeface="Times New Roman" pitchFamily="18" charset="0"/>
              </a:rPr>
              <a:t>Latvijas iedzīvotāju</a:t>
            </a:r>
            <a:br>
              <a:rPr lang="lv-LV" dirty="0" smtClean="0">
                <a:latin typeface="Times New Roman" pitchFamily="18" charset="0"/>
                <a:cs typeface="Times New Roman" pitchFamily="18" charset="0"/>
              </a:rPr>
            </a:br>
            <a:r>
              <a:rPr lang="lv-LV" dirty="0" smtClean="0">
                <a:latin typeface="Times New Roman" pitchFamily="18" charset="0"/>
                <a:cs typeface="Times New Roman" pitchFamily="18" charset="0"/>
              </a:rPr>
              <a:t> nozīmīgākās grupas</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28596" y="2000240"/>
            <a:ext cx="8229600" cy="3525831"/>
          </a:xfrm>
        </p:spPr>
        <p:txBody>
          <a:bodyPr>
            <a:normAutofit fontScale="92500"/>
          </a:bodyPr>
          <a:lstStyle/>
          <a:p>
            <a:pPr>
              <a:buNone/>
            </a:pPr>
            <a:r>
              <a:rPr lang="lv-LV" sz="3400" b="1" dirty="0" smtClean="0">
                <a:latin typeface="Times New Roman" pitchFamily="18" charset="0"/>
                <a:cs typeface="Times New Roman" pitchFamily="18" charset="0"/>
              </a:rPr>
              <a:t>	</a:t>
            </a:r>
          </a:p>
          <a:p>
            <a:pPr>
              <a:buNone/>
            </a:pPr>
            <a:r>
              <a:rPr lang="lv-LV" sz="3400" b="1" dirty="0" smtClean="0">
                <a:latin typeface="Times New Roman" pitchFamily="18" charset="0"/>
                <a:cs typeface="Times New Roman" pitchFamily="18" charset="0"/>
              </a:rPr>
              <a:t>		Visi pastāvīgie iedzīvotāji</a:t>
            </a:r>
            <a:r>
              <a:rPr lang="lv-LV" sz="3400" dirty="0" smtClean="0">
                <a:latin typeface="Times New Roman" pitchFamily="18" charset="0"/>
                <a:cs typeface="Times New Roman" pitchFamily="18" charset="0"/>
              </a:rPr>
              <a:t> – pastāvīgie Latvijas iedzīvotāji, kas deklarējuši dzīvesvietu Latvijā (var atrasties arī prombūtnē).</a:t>
            </a:r>
          </a:p>
          <a:p>
            <a:pPr>
              <a:buNone/>
            </a:pPr>
            <a:r>
              <a:rPr lang="lv-LV" sz="3400" b="1" dirty="0" smtClean="0">
                <a:latin typeface="Times New Roman" pitchFamily="18" charset="0"/>
                <a:cs typeface="Times New Roman" pitchFamily="18" charset="0"/>
              </a:rPr>
              <a:t>	</a:t>
            </a:r>
            <a:endParaRPr lang="lv-LV" sz="3400" dirty="0" smtClean="0">
              <a:latin typeface="Times New Roman" pitchFamily="18" charset="0"/>
              <a:cs typeface="Times New Roman" pitchFamily="18" charset="0"/>
            </a:endParaRPr>
          </a:p>
          <a:p>
            <a:pPr>
              <a:buNone/>
            </a:pPr>
            <a:r>
              <a:rPr lang="lv-LV" sz="3400" b="1" dirty="0" smtClean="0">
                <a:latin typeface="Times New Roman" pitchFamily="18" charset="0"/>
                <a:cs typeface="Times New Roman" pitchFamily="18" charset="0"/>
              </a:rPr>
              <a:t>	</a:t>
            </a:r>
            <a:endParaRPr lang="lv-LV" sz="3400" dirty="0" smtClean="0">
              <a:latin typeface="Times New Roman" pitchFamily="18" charset="0"/>
              <a:cs typeface="Times New Roman" pitchFamily="18" charset="0"/>
            </a:endParaRPr>
          </a:p>
          <a:p>
            <a:pPr algn="just"/>
            <a:endParaRPr lang="lv-LV" sz="3400" dirty="0" smtClean="0">
              <a:latin typeface="Times New Roman" pitchFamily="18" charset="0"/>
              <a:cs typeface="Times New Roman" pitchFamily="18" charset="0"/>
            </a:endParaRPr>
          </a:p>
          <a:p>
            <a:pPr algn="just"/>
            <a:endParaRPr lang="lv-LV" sz="3400" dirty="0" smtClean="0">
              <a:latin typeface="Times New Roman" pitchFamily="18" charset="0"/>
              <a:cs typeface="Times New Roman" pitchFamily="18" charset="0"/>
            </a:endParaRPr>
          </a:p>
          <a:p>
            <a:endParaRPr lang="lv-LV" dirty="0"/>
          </a:p>
        </p:txBody>
      </p:sp>
      <p:pic>
        <p:nvPicPr>
          <p:cNvPr id="6" name="Picture 5"/>
          <p:cNvPicPr>
            <a:picLocks noChangeAspect="1" noChangeArrowheads="1"/>
          </p:cNvPicPr>
          <p:nvPr/>
        </p:nvPicPr>
        <p:blipFill>
          <a:blip r:embed="rId2" cstate="print"/>
          <a:srcRect/>
          <a:stretch>
            <a:fillRect/>
          </a:stretch>
        </p:blipFill>
        <p:spPr bwMode="auto">
          <a:xfrm>
            <a:off x="214282" y="6072206"/>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285861"/>
            <a:ext cx="8229600" cy="3786214"/>
          </a:xfrm>
        </p:spPr>
        <p:txBody>
          <a:bodyPr/>
          <a:lstStyle/>
          <a:p>
            <a:pPr>
              <a:buNone/>
            </a:pPr>
            <a:r>
              <a:rPr lang="lv-LV" b="1" dirty="0" smtClean="0">
                <a:latin typeface="Times New Roman" pitchFamily="18" charset="0"/>
                <a:cs typeface="Times New Roman" pitchFamily="18" charset="0"/>
              </a:rPr>
              <a:t>	</a:t>
            </a:r>
          </a:p>
          <a:p>
            <a:pPr>
              <a:buNone/>
            </a:pPr>
            <a:endParaRPr lang="lv-LV" b="1" dirty="0" smtClean="0">
              <a:latin typeface="Times New Roman" pitchFamily="18" charset="0"/>
              <a:cs typeface="Times New Roman" pitchFamily="18" charset="0"/>
            </a:endParaRPr>
          </a:p>
          <a:p>
            <a:pPr algn="ctr">
              <a:buNone/>
            </a:pPr>
            <a:r>
              <a:rPr lang="lv-LV" b="1" dirty="0" smtClean="0">
                <a:latin typeface="Times New Roman" pitchFamily="18" charset="0"/>
                <a:cs typeface="Times New Roman" pitchFamily="18" charset="0"/>
              </a:rPr>
              <a:t>Iedzīvotāji darbspējas vec</a:t>
            </a:r>
            <a:r>
              <a:rPr lang="lv-LV" dirty="0" smtClean="0">
                <a:latin typeface="Times New Roman" pitchFamily="18" charset="0"/>
                <a:cs typeface="Times New Roman" pitchFamily="18" charset="0"/>
              </a:rPr>
              <a:t>umā  - </a:t>
            </a:r>
          </a:p>
          <a:p>
            <a:pPr algn="ctr">
              <a:buNone/>
            </a:pPr>
            <a:r>
              <a:rPr lang="lv-LV" dirty="0" smtClean="0">
                <a:latin typeface="Times New Roman" pitchFamily="18" charset="0"/>
                <a:cs typeface="Times New Roman" pitchFamily="18" charset="0"/>
              </a:rPr>
              <a:t>iedzīvotāji no 15 – 62 gadiem.</a:t>
            </a:r>
            <a:endParaRPr lang="lv-LV" dirty="0"/>
          </a:p>
        </p:txBody>
      </p:sp>
      <p:pic>
        <p:nvPicPr>
          <p:cNvPr id="6" name="Picture 5"/>
          <p:cNvPicPr>
            <a:picLocks noChangeAspect="1" noChangeArrowheads="1"/>
          </p:cNvPicPr>
          <p:nvPr/>
        </p:nvPicPr>
        <p:blipFill>
          <a:blip r:embed="rId2" cstate="print"/>
          <a:srcRect/>
          <a:stretch>
            <a:fillRect/>
          </a:stretch>
        </p:blipFill>
        <p:spPr bwMode="auto">
          <a:xfrm>
            <a:off x="214282" y="6072206"/>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357298"/>
            <a:ext cx="8229600" cy="4025897"/>
          </a:xfrm>
        </p:spPr>
        <p:txBody>
          <a:bodyPr/>
          <a:lstStyle/>
          <a:p>
            <a:pPr>
              <a:buNone/>
            </a:pPr>
            <a:r>
              <a:rPr lang="lv-LV" dirty="0" smtClean="0"/>
              <a:t>	</a:t>
            </a:r>
          </a:p>
          <a:p>
            <a:pPr>
              <a:buNone/>
            </a:pPr>
            <a:endParaRPr lang="lv-LV" b="1" dirty="0" smtClean="0">
              <a:latin typeface="Times New Roman" pitchFamily="18" charset="0"/>
              <a:cs typeface="Times New Roman" pitchFamily="18" charset="0"/>
            </a:endParaRPr>
          </a:p>
          <a:p>
            <a:pPr>
              <a:spcBef>
                <a:spcPts val="0"/>
              </a:spcBef>
              <a:buNone/>
            </a:pPr>
            <a:r>
              <a:rPr lang="lv-LV" b="1" dirty="0" smtClean="0">
                <a:latin typeface="Times New Roman" pitchFamily="18" charset="0"/>
                <a:cs typeface="Times New Roman" pitchFamily="18" charset="0"/>
              </a:rPr>
              <a:t>		Ekonomiski neaktīvie iedzīvotāji </a:t>
            </a:r>
            <a:r>
              <a:rPr lang="lv-LV" dirty="0" smtClean="0">
                <a:latin typeface="Times New Roman" pitchFamily="18" charset="0"/>
                <a:cs typeface="Times New Roman" pitchFamily="18" charset="0"/>
              </a:rPr>
              <a:t>– iedzīvotāji, kuri nestrādā un nepiedāvā            savu darbu. </a:t>
            </a:r>
          </a:p>
          <a:p>
            <a:pPr>
              <a:buNone/>
            </a:pPr>
            <a:endParaRPr lang="lv-LV" dirty="0"/>
          </a:p>
        </p:txBody>
      </p:sp>
      <p:pic>
        <p:nvPicPr>
          <p:cNvPr id="6" name="Picture 5"/>
          <p:cNvPicPr>
            <a:picLocks noChangeAspect="1" noChangeArrowheads="1"/>
          </p:cNvPicPr>
          <p:nvPr/>
        </p:nvPicPr>
        <p:blipFill>
          <a:blip r:embed="rId2" cstate="print"/>
          <a:srcRect/>
          <a:stretch>
            <a:fillRect/>
          </a:stretch>
        </p:blipFill>
        <p:spPr bwMode="auto">
          <a:xfrm>
            <a:off x="214282" y="6072206"/>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571612"/>
            <a:ext cx="8229600" cy="3954459"/>
          </a:xfrm>
        </p:spPr>
        <p:txBody>
          <a:bodyPr>
            <a:normAutofit/>
          </a:bodyPr>
          <a:lstStyle/>
          <a:p>
            <a:pPr>
              <a:buNone/>
            </a:pPr>
            <a:r>
              <a:rPr lang="lv-LV" b="1" dirty="0" smtClean="0">
                <a:latin typeface="Times New Roman" pitchFamily="18" charset="0"/>
                <a:cs typeface="Times New Roman" pitchFamily="18" charset="0"/>
              </a:rPr>
              <a:t> </a:t>
            </a:r>
          </a:p>
          <a:p>
            <a:pPr>
              <a:buNone/>
            </a:pPr>
            <a:endParaRPr lang="lv-LV" b="1" dirty="0" smtClean="0">
              <a:latin typeface="Times New Roman" pitchFamily="18" charset="0"/>
              <a:cs typeface="Times New Roman" pitchFamily="18" charset="0"/>
            </a:endParaRPr>
          </a:p>
          <a:p>
            <a:pPr algn="ctr">
              <a:buNone/>
            </a:pPr>
            <a:r>
              <a:rPr lang="lv-LV" b="1" dirty="0" smtClean="0">
                <a:latin typeface="Times New Roman" pitchFamily="18" charset="0"/>
                <a:cs typeface="Times New Roman" pitchFamily="18" charset="0"/>
              </a:rPr>
              <a:t> Ekonomiski aktīvie iedzīvotāji</a:t>
            </a:r>
            <a:r>
              <a:rPr lang="lv-LV" dirty="0" smtClean="0">
                <a:latin typeface="Times New Roman" pitchFamily="18" charset="0"/>
                <a:cs typeface="Times New Roman" pitchFamily="18" charset="0"/>
              </a:rPr>
              <a:t> -  </a:t>
            </a:r>
          </a:p>
          <a:p>
            <a:pPr algn="ctr">
              <a:buNone/>
            </a:pPr>
            <a:r>
              <a:rPr lang="lv-LV" dirty="0" smtClean="0">
                <a:latin typeface="Times New Roman" pitchFamily="18" charset="0"/>
                <a:cs typeface="Times New Roman" pitchFamily="18" charset="0"/>
              </a:rPr>
              <a:t>nodarbinātie un darba meklētāji.</a:t>
            </a:r>
          </a:p>
        </p:txBody>
      </p:sp>
      <p:pic>
        <p:nvPicPr>
          <p:cNvPr id="6" name="Picture 5"/>
          <p:cNvPicPr>
            <a:picLocks noChangeAspect="1" noChangeArrowheads="1"/>
          </p:cNvPicPr>
          <p:nvPr/>
        </p:nvPicPr>
        <p:blipFill>
          <a:blip r:embed="rId2" cstate="print"/>
          <a:srcRect/>
          <a:stretch>
            <a:fillRect/>
          </a:stretch>
        </p:blipFill>
        <p:spPr bwMode="auto">
          <a:xfrm>
            <a:off x="214282" y="6072206"/>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000108"/>
            <a:ext cx="8229600" cy="4525963"/>
          </a:xfrm>
        </p:spPr>
        <p:txBody>
          <a:bodyPr/>
          <a:lstStyle/>
          <a:p>
            <a:pPr algn="ctr">
              <a:buNone/>
            </a:pPr>
            <a:r>
              <a:rPr lang="lv-LV" dirty="0" smtClean="0"/>
              <a:t>	</a:t>
            </a:r>
            <a:endParaRPr lang="lv-LV" b="1" dirty="0" smtClean="0">
              <a:latin typeface="Times New Roman" pitchFamily="18" charset="0"/>
              <a:cs typeface="Times New Roman" pitchFamily="18" charset="0"/>
            </a:endParaRPr>
          </a:p>
          <a:p>
            <a:pPr algn="just">
              <a:buNone/>
            </a:pPr>
            <a:r>
              <a:rPr lang="lv-LV" b="1" dirty="0" smtClean="0">
                <a:latin typeface="Times New Roman" pitchFamily="18" charset="0"/>
                <a:cs typeface="Times New Roman" pitchFamily="18" charset="0"/>
              </a:rPr>
              <a:t>	 	Bezdarbnieki</a:t>
            </a:r>
            <a:r>
              <a:rPr lang="lv-LV" dirty="0" smtClean="0">
                <a:latin typeface="Times New Roman" pitchFamily="18" charset="0"/>
                <a:cs typeface="Times New Roman" pitchFamily="18" charset="0"/>
              </a:rPr>
              <a:t>– nestrādājoši Latvijas pastāvīgie iedzīvotāji darbspējīgā vecumā, kuriem no viņiem neatkarīgu iemeslu dēļ nav izpeļņas vai citu ienākumu avotu vismaz minimālās algas apjomā, kuri meklē darbu, ir gatavi to uzsākt un ir reģistrēti Nodarbinātības valsts aģentūrā.</a:t>
            </a:r>
          </a:p>
          <a:p>
            <a:pPr algn="just">
              <a:buNone/>
            </a:pPr>
            <a:endParaRPr lang="lv-LV" dirty="0"/>
          </a:p>
        </p:txBody>
      </p:sp>
      <p:pic>
        <p:nvPicPr>
          <p:cNvPr id="6" name="Picture 5"/>
          <p:cNvPicPr>
            <a:picLocks noChangeAspect="1" noChangeArrowheads="1"/>
          </p:cNvPicPr>
          <p:nvPr/>
        </p:nvPicPr>
        <p:blipFill>
          <a:blip r:embed="rId2" cstate="print"/>
          <a:srcRect/>
          <a:stretch>
            <a:fillRect/>
          </a:stretch>
        </p:blipFill>
        <p:spPr bwMode="auto">
          <a:xfrm>
            <a:off x="214282" y="6072206"/>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Bezdarba form</a:t>
            </a:r>
            <a:r>
              <a:rPr lang="lv-LV" dirty="0" smtClean="0"/>
              <a:t>as</a:t>
            </a:r>
            <a:endParaRPr lang="lv-LV" dirty="0"/>
          </a:p>
        </p:txBody>
      </p:sp>
      <p:sp>
        <p:nvSpPr>
          <p:cNvPr id="3" name="Content Placeholder 2"/>
          <p:cNvSpPr>
            <a:spLocks noGrp="1"/>
          </p:cNvSpPr>
          <p:nvPr>
            <p:ph idx="1"/>
          </p:nvPr>
        </p:nvSpPr>
        <p:spPr>
          <a:xfrm>
            <a:off x="428596" y="1571612"/>
            <a:ext cx="8229600" cy="4168773"/>
          </a:xfrm>
        </p:spPr>
        <p:txBody>
          <a:bodyPr>
            <a:normAutofit fontScale="92500" lnSpcReduction="10000"/>
          </a:bodyPr>
          <a:lstStyle/>
          <a:p>
            <a:pPr>
              <a:buNone/>
            </a:pPr>
            <a:r>
              <a:rPr lang="lv-LV" b="1" dirty="0" smtClean="0"/>
              <a:t>		</a:t>
            </a:r>
            <a:r>
              <a:rPr lang="lv-LV" b="1" dirty="0" smtClean="0">
                <a:latin typeface="Times New Roman" pitchFamily="18" charset="0"/>
                <a:cs typeface="Times New Roman" pitchFamily="18" charset="0"/>
              </a:rPr>
              <a:t>Cikliskais</a:t>
            </a:r>
            <a:r>
              <a:rPr lang="lv-LV" dirty="0" smtClean="0">
                <a:latin typeface="Times New Roman" pitchFamily="18" charset="0"/>
                <a:cs typeface="Times New Roman" pitchFamily="18" charset="0"/>
              </a:rPr>
              <a:t> – saistīts ar ekonomikas attīstības cikliem</a:t>
            </a:r>
          </a:p>
          <a:p>
            <a:pPr>
              <a:buNone/>
            </a:pP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Strukturālais – </a:t>
            </a:r>
            <a:r>
              <a:rPr lang="lv-LV" dirty="0" smtClean="0">
                <a:latin typeface="Times New Roman" pitchFamily="18" charset="0"/>
                <a:cs typeface="Times New Roman" pitchFamily="18" charset="0"/>
              </a:rPr>
              <a:t>saistīts ar ekonomikas strukturālajām izmaiņām</a:t>
            </a:r>
          </a:p>
          <a:p>
            <a:pPr>
              <a:buNone/>
            </a:pPr>
            <a:r>
              <a:rPr lang="lv-LV" dirty="0" smtClean="0">
                <a:latin typeface="Times New Roman" pitchFamily="18" charset="0"/>
                <a:cs typeface="Times New Roman" pitchFamily="18" charset="0"/>
              </a:rPr>
              <a:t>		</a:t>
            </a:r>
            <a:r>
              <a:rPr lang="lv-LV" b="1" dirty="0" err="1" smtClean="0">
                <a:latin typeface="Times New Roman" pitchFamily="18" charset="0"/>
                <a:cs typeface="Times New Roman" pitchFamily="18" charset="0"/>
              </a:rPr>
              <a:t>Frikcionālais</a:t>
            </a:r>
            <a:r>
              <a:rPr lang="lv-LV" dirty="0" smtClean="0">
                <a:latin typeface="Times New Roman" pitchFamily="18" charset="0"/>
                <a:cs typeface="Times New Roman" pitchFamily="18" charset="0"/>
              </a:rPr>
              <a:t> – veidojas īslaicīgi, ja darbinieki maina profesiju, darba vietu vai dzīvesvietu, pirmo reizi ienāk darba tirgū</a:t>
            </a:r>
          </a:p>
          <a:p>
            <a:pPr>
              <a:buNone/>
            </a:pPr>
            <a:r>
              <a:rPr lang="lv-LV" dirty="0" smtClean="0">
                <a:latin typeface="Times New Roman" pitchFamily="18" charset="0"/>
                <a:cs typeface="Times New Roman" pitchFamily="18" charset="0"/>
              </a:rPr>
              <a:t> 		</a:t>
            </a:r>
            <a:r>
              <a:rPr lang="lv-LV" b="1" dirty="0" smtClean="0">
                <a:latin typeface="Times New Roman" pitchFamily="18" charset="0"/>
                <a:cs typeface="Times New Roman" pitchFamily="18" charset="0"/>
              </a:rPr>
              <a:t>Sezonas</a:t>
            </a:r>
            <a:r>
              <a:rPr lang="lv-LV" dirty="0" smtClean="0">
                <a:latin typeface="Times New Roman" pitchFamily="18" charset="0"/>
                <a:cs typeface="Times New Roman" pitchFamily="18" charset="0"/>
              </a:rPr>
              <a:t> – saistīts ar sezonālajām darba vietām</a:t>
            </a:r>
          </a:p>
          <a:p>
            <a:pPr>
              <a:buNone/>
            </a:pPr>
            <a:endParaRPr lang="lv-LV" dirty="0">
              <a:latin typeface="Times New Roman" pitchFamily="18" charset="0"/>
              <a:cs typeface="Times New Roman" pitchFamily="18" charset="0"/>
            </a:endParaRPr>
          </a:p>
        </p:txBody>
      </p:sp>
      <p:pic>
        <p:nvPicPr>
          <p:cNvPr id="6" name="Picture 5"/>
          <p:cNvPicPr>
            <a:picLocks noChangeAspect="1" noChangeArrowheads="1"/>
          </p:cNvPicPr>
          <p:nvPr/>
        </p:nvPicPr>
        <p:blipFill>
          <a:blip r:embed="rId2" cstate="print"/>
          <a:srcRect/>
          <a:stretch>
            <a:fillRect/>
          </a:stretch>
        </p:blipFill>
        <p:spPr bwMode="auto">
          <a:xfrm>
            <a:off x="214282" y="6072206"/>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lstStyle/>
          <a:p>
            <a:r>
              <a:rPr lang="lv-LV" dirty="0" smtClean="0">
                <a:latin typeface="Times New Roman" pitchFamily="18" charset="0"/>
                <a:cs typeface="Times New Roman" pitchFamily="18" charset="0"/>
              </a:rPr>
              <a:t>Bezdarba līmenis</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endParaRPr lang="lv-LV" sz="2400" dirty="0" smtClean="0">
              <a:latin typeface="Times New Roman" pitchFamily="18" charset="0"/>
              <a:cs typeface="Times New Roman" pitchFamily="18" charset="0"/>
            </a:endParaRPr>
          </a:p>
          <a:p>
            <a:pPr>
              <a:buNone/>
            </a:pPr>
            <a:endParaRPr lang="lv-LV" dirty="0"/>
          </a:p>
          <a:p>
            <a:pPr>
              <a:buNone/>
            </a:pPr>
            <a:endParaRPr lang="lv-LV" dirty="0" smtClean="0"/>
          </a:p>
          <a:p>
            <a:pPr>
              <a:buNone/>
            </a:pPr>
            <a:endParaRPr lang="lv-LV" dirty="0"/>
          </a:p>
        </p:txBody>
      </p:sp>
      <p:sp>
        <p:nvSpPr>
          <p:cNvPr id="7" name="TextBox 6"/>
          <p:cNvSpPr txBox="1"/>
          <p:nvPr/>
        </p:nvSpPr>
        <p:spPr>
          <a:xfrm>
            <a:off x="4071934" y="3500438"/>
            <a:ext cx="142876" cy="369332"/>
          </a:xfrm>
          <a:prstGeom prst="rect">
            <a:avLst/>
          </a:prstGeom>
          <a:noFill/>
        </p:spPr>
        <p:txBody>
          <a:bodyPr wrap="square" rtlCol="0">
            <a:spAutoFit/>
          </a:bodyPr>
          <a:lstStyle/>
          <a:p>
            <a:r>
              <a:rPr lang="lv-LV" dirty="0" smtClean="0"/>
              <a:t> </a:t>
            </a:r>
            <a:endParaRPr lang="lv-LV" dirty="0"/>
          </a:p>
        </p:txBody>
      </p:sp>
      <p:graphicFrame>
        <p:nvGraphicFramePr>
          <p:cNvPr id="8" name="Object 7"/>
          <p:cNvGraphicFramePr>
            <a:graphicFrameLocks noChangeAspect="1"/>
          </p:cNvGraphicFramePr>
          <p:nvPr/>
        </p:nvGraphicFramePr>
        <p:xfrm>
          <a:off x="428596" y="2000240"/>
          <a:ext cx="8393113" cy="3714776"/>
        </p:xfrm>
        <a:graphic>
          <a:graphicData uri="http://schemas.openxmlformats.org/presentationml/2006/ole">
            <p:oleObj spid="_x0000_s1028" name="Document" r:id="rId3" imgW="8494226" imgH="4063738" progId="Word.Document.12">
              <p:embed/>
            </p:oleObj>
          </a:graphicData>
        </a:graphic>
      </p:graphicFrame>
      <p:pic>
        <p:nvPicPr>
          <p:cNvPr id="10" name="Picture 9"/>
          <p:cNvPicPr>
            <a:picLocks noChangeAspect="1" noChangeArrowheads="1"/>
          </p:cNvPicPr>
          <p:nvPr/>
        </p:nvPicPr>
        <p:blipFill>
          <a:blip r:embed="rId4" cstate="print"/>
          <a:srcRect/>
          <a:stretch>
            <a:fillRect/>
          </a:stretch>
        </p:blipFill>
        <p:spPr bwMode="auto">
          <a:xfrm>
            <a:off x="214282" y="6072206"/>
            <a:ext cx="1643074" cy="609600"/>
          </a:xfrm>
          <a:prstGeom prst="rect">
            <a:avLst/>
          </a:prstGeom>
          <a:noFill/>
        </p:spPr>
      </p:pic>
      <p:pic>
        <p:nvPicPr>
          <p:cNvPr id="11" name="Picture 10" descr="txt_20_5910_es_fondu_sauklis_web.jpg"/>
          <p:cNvPicPr>
            <a:picLocks noChangeAspect="1"/>
          </p:cNvPicPr>
          <p:nvPr/>
        </p:nvPicPr>
        <p:blipFill>
          <a:blip r:embed="rId5" cstate="print"/>
          <a:stretch>
            <a:fillRect/>
          </a:stretch>
        </p:blipFill>
        <p:spPr>
          <a:xfrm>
            <a:off x="2285984" y="6215082"/>
            <a:ext cx="3333334" cy="380952"/>
          </a:xfrm>
          <a:prstGeom prst="rect">
            <a:avLst/>
          </a:prstGeom>
        </p:spPr>
      </p:pic>
    </p:spTree>
  </p:cSld>
  <p:clrMapOvr>
    <a:masterClrMapping/>
  </p:clrMapOvr>
</p:sld>
</file>

<file path=ppt/theme/theme1.xml><?xml version="1.0" encoding="utf-8"?>
<a:theme xmlns:a="http://schemas.openxmlformats.org/drawingml/2006/main" name="Office Them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318</TotalTime>
  <Words>125</Words>
  <Application>Microsoft Office PowerPoint</Application>
  <PresentationFormat>On-screen Show (4:3)</PresentationFormat>
  <Paragraphs>81</Paragraphs>
  <Slides>14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Office Theme</vt:lpstr>
      <vt:lpstr>Document</vt:lpstr>
      <vt:lpstr>NODARBINĀTĪBA UN BEZDARBS</vt:lpstr>
      <vt:lpstr>Latvijas iedzīvotāju  nozīmīgākās grupas ( tūkst.)</vt:lpstr>
      <vt:lpstr>Latvijas iedzīvotāju  nozīmīgākās grupas</vt:lpstr>
      <vt:lpstr>Slide 4</vt:lpstr>
      <vt:lpstr>Slide 5</vt:lpstr>
      <vt:lpstr>Slide 6</vt:lpstr>
      <vt:lpstr>Slide 7</vt:lpstr>
      <vt:lpstr>Bezdarba formas</vt:lpstr>
      <vt:lpstr>Bezdarba līmenis</vt:lpstr>
      <vt:lpstr>Bezdarba līmenis valstī</vt:lpstr>
      <vt:lpstr>Oukena likums</vt:lpstr>
      <vt:lpstr>Oukena likums</vt:lpstr>
      <vt:lpstr>Iespējamie informācijas resursi</vt:lpstr>
      <vt:lpstr>Slide 14</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Nodarbinātība un bezdarbs</dc:title>
  <dc:creator> </dc:creator>
  <cp:lastModifiedBy> </cp:lastModifiedBy>
  <cp:revision>75</cp:revision>
  <dcterms:created xsi:type="dcterms:W3CDTF">2011-10-21T10:32:56Z</dcterms:created>
  <dcterms:modified xsi:type="dcterms:W3CDTF">2012-06-25T13:22:22Z</dcterms:modified>
</cp:coreProperties>
</file>