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300" r:id="rId4"/>
    <p:sldId id="301" r:id="rId5"/>
    <p:sldId id="269" r:id="rId6"/>
    <p:sldId id="258" r:id="rId7"/>
    <p:sldId id="259" r:id="rId8"/>
    <p:sldId id="268" r:id="rId9"/>
    <p:sldId id="272" r:id="rId10"/>
    <p:sldId id="273" r:id="rId11"/>
    <p:sldId id="298" r:id="rId12"/>
    <p:sldId id="291" r:id="rId13"/>
    <p:sldId id="296" r:id="rId14"/>
    <p:sldId id="277" r:id="rId15"/>
    <p:sldId id="278" r:id="rId16"/>
    <p:sldId id="279" r:id="rId17"/>
    <p:sldId id="302" r:id="rId18"/>
    <p:sldId id="281" r:id="rId19"/>
    <p:sldId id="282" r:id="rId20"/>
    <p:sldId id="283" r:id="rId21"/>
    <p:sldId id="299" r:id="rId22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3464445416545212E-2"/>
          <c:y val="2.2448261287156077E-2"/>
        </c:manualLayout>
      </c:layout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q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Sheet1!$A$2:$A$12</c:f>
              <c:numCache>
                <c:formatCode>General</c:formatCode>
                <c:ptCount val="11"/>
                <c:pt idx="0">
                  <c:v>10</c:v>
                </c:pt>
                <c:pt idx="1">
                  <c:v>15</c:v>
                </c:pt>
                <c:pt idx="2">
                  <c:v>22</c:v>
                </c:pt>
                <c:pt idx="3">
                  <c:v>31</c:v>
                </c:pt>
                <c:pt idx="4">
                  <c:v>40</c:v>
                </c:pt>
                <c:pt idx="5">
                  <c:v>52</c:v>
                </c:pt>
                <c:pt idx="6">
                  <c:v>70</c:v>
                </c:pt>
                <c:pt idx="7">
                  <c:v>90</c:v>
                </c:pt>
                <c:pt idx="8">
                  <c:v>120</c:v>
                </c:pt>
                <c:pt idx="9">
                  <c:v>150</c:v>
                </c:pt>
              </c:numCache>
            </c:numRef>
          </c:xVal>
          <c:yVal>
            <c:numRef>
              <c:f>Sheet1!$B$2:$B$12</c:f>
              <c:numCache>
                <c:formatCode>General</c:formatCode>
                <c:ptCount val="11"/>
                <c:pt idx="0">
                  <c:v>1</c:v>
                </c:pt>
                <c:pt idx="1">
                  <c:v>0.9</c:v>
                </c:pt>
                <c:pt idx="2">
                  <c:v>0.8</c:v>
                </c:pt>
                <c:pt idx="3">
                  <c:v>0.70000000000000062</c:v>
                </c:pt>
                <c:pt idx="4">
                  <c:v>0.60000000000000064</c:v>
                </c:pt>
                <c:pt idx="5">
                  <c:v>0.5</c:v>
                </c:pt>
                <c:pt idx="6">
                  <c:v>0.4</c:v>
                </c:pt>
                <c:pt idx="7">
                  <c:v>0.30000000000000032</c:v>
                </c:pt>
                <c:pt idx="8">
                  <c:v>0.2</c:v>
                </c:pt>
                <c:pt idx="9">
                  <c:v>0.1</c:v>
                </c:pt>
              </c:numCache>
            </c:numRef>
          </c:yVal>
          <c:smooth val="1"/>
        </c:ser>
        <c:axId val="73773056"/>
        <c:axId val="73774592"/>
      </c:scatterChart>
      <c:valAx>
        <c:axId val="73773056"/>
        <c:scaling>
          <c:orientation val="minMax"/>
        </c:scaling>
        <c:axPos val="b"/>
        <c:numFmt formatCode="General" sourceLinked="1"/>
        <c:tickLblPos val="nextTo"/>
        <c:crossAx val="73774592"/>
        <c:crosses val="autoZero"/>
        <c:crossBetween val="midCat"/>
      </c:valAx>
      <c:valAx>
        <c:axId val="73774592"/>
        <c:scaling>
          <c:orientation val="minMax"/>
        </c:scaling>
        <c:axPos val="l"/>
        <c:majorGridlines/>
        <c:numFmt formatCode="General" sourceLinked="1"/>
        <c:tickLblPos val="nextTo"/>
        <c:crossAx val="73773056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lv-LV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hart>
    <c:plotArea>
      <c:layout/>
      <c:lineChart>
        <c:grouping val="standard"/>
        <c:ser>
          <c:idx val="0"/>
          <c:order val="0"/>
          <c:tx>
            <c:strRef>
              <c:f>Sheet1!$B$2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Sheet1!$A$3:$A$6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Sheet1!$A$3:$A$6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Sheet1!$A$3:$A$6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Sheet1!$D$3:$D$6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76418048"/>
        <c:axId val="76419840"/>
      </c:lineChart>
      <c:catAx>
        <c:axId val="76418048"/>
        <c:scaling>
          <c:orientation val="minMax"/>
        </c:scaling>
        <c:axPos val="b"/>
        <c:tickLblPos val="nextTo"/>
        <c:crossAx val="76419840"/>
        <c:crosses val="autoZero"/>
        <c:auto val="1"/>
        <c:lblAlgn val="ctr"/>
        <c:lblOffset val="100"/>
      </c:catAx>
      <c:valAx>
        <c:axId val="76419840"/>
        <c:scaling>
          <c:orientation val="minMax"/>
        </c:scaling>
        <c:axPos val="l"/>
        <c:majorGridlines/>
        <c:numFmt formatCode="General" sourceLinked="1"/>
        <c:tickLblPos val="nextTo"/>
        <c:crossAx val="764180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lv-LV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43BE27-1164-4CEB-8869-949FF9BBAB7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F64D3329-B55D-468D-B6C4-1B9257618F89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Pieprasījums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966A00F3-C15F-4A47-936A-A998DDC8EE37}" type="parTrans" cxnId="{DF30B435-3FCD-4F72-9185-4BBA9D3EDE31}">
      <dgm:prSet/>
      <dgm:spPr/>
      <dgm:t>
        <a:bodyPr/>
        <a:lstStyle/>
        <a:p>
          <a:endParaRPr lang="lv-LV"/>
        </a:p>
      </dgm:t>
    </dgm:pt>
    <dgm:pt modelId="{5B70A8CC-9196-44E7-9AE1-65EBF5C591BD}" type="sibTrans" cxnId="{DF30B435-3FCD-4F72-9185-4BBA9D3EDE31}">
      <dgm:prSet/>
      <dgm:spPr/>
      <dgm:t>
        <a:bodyPr/>
        <a:lstStyle/>
        <a:p>
          <a:endParaRPr lang="lv-LV"/>
        </a:p>
      </dgm:t>
    </dgm:pt>
    <dgm:pt modelId="{4FFF3ABC-46A7-48C0-BCDB-C88704F30358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Elastīgs</a:t>
          </a:r>
          <a:endParaRPr lang="lv-LV" sz="3200" dirty="0"/>
        </a:p>
      </dgm:t>
    </dgm:pt>
    <dgm:pt modelId="{B781B79A-78E6-420A-A434-EC9DCC38E34C}" type="parTrans" cxnId="{E7FC32FB-9C21-4815-BFB9-BBA6B505836F}">
      <dgm:prSet/>
      <dgm:spPr/>
      <dgm:t>
        <a:bodyPr/>
        <a:lstStyle/>
        <a:p>
          <a:endParaRPr lang="lv-LV"/>
        </a:p>
      </dgm:t>
    </dgm:pt>
    <dgm:pt modelId="{FA5BDD40-4015-4BC0-9112-AA740C482954}" type="sibTrans" cxnId="{E7FC32FB-9C21-4815-BFB9-BBA6B505836F}">
      <dgm:prSet/>
      <dgm:spPr/>
      <dgm:t>
        <a:bodyPr/>
        <a:lstStyle/>
        <a:p>
          <a:endParaRPr lang="lv-LV"/>
        </a:p>
      </dgm:t>
    </dgm:pt>
    <dgm:pt modelId="{94C08EAD-673B-4A10-A145-053B2FAF5FBA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Vienādi elastīgs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6C166094-E239-4932-84E0-9869B022ED5F}" type="parTrans" cxnId="{3F7F1516-5B8E-4631-947A-3419B5D46937}">
      <dgm:prSet/>
      <dgm:spPr/>
      <dgm:t>
        <a:bodyPr/>
        <a:lstStyle/>
        <a:p>
          <a:endParaRPr lang="lv-LV"/>
        </a:p>
      </dgm:t>
    </dgm:pt>
    <dgm:pt modelId="{B4D6C342-20EB-4BB7-8A3F-DD8D7071BAE0}" type="sibTrans" cxnId="{3F7F1516-5B8E-4631-947A-3419B5D46937}">
      <dgm:prSet/>
      <dgm:spPr/>
      <dgm:t>
        <a:bodyPr/>
        <a:lstStyle/>
        <a:p>
          <a:endParaRPr lang="lv-LV"/>
        </a:p>
      </dgm:t>
    </dgm:pt>
    <dgm:pt modelId="{A6B28687-7E89-4CA6-8F80-84D02CE22932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Neelastīgs</a:t>
          </a:r>
          <a:endParaRPr lang="lv-LV" sz="3200" dirty="0"/>
        </a:p>
      </dgm:t>
    </dgm:pt>
    <dgm:pt modelId="{CE800EF0-2E7F-40F5-9BAD-784B0563BAD0}" type="parTrans" cxnId="{8B03CDA4-604B-4326-AA10-5B2D62FEB6ED}">
      <dgm:prSet/>
      <dgm:spPr/>
      <dgm:t>
        <a:bodyPr/>
        <a:lstStyle/>
        <a:p>
          <a:endParaRPr lang="lv-LV"/>
        </a:p>
      </dgm:t>
    </dgm:pt>
    <dgm:pt modelId="{72361ABE-6F81-4103-A991-6E1A592A4C4C}" type="sibTrans" cxnId="{8B03CDA4-604B-4326-AA10-5B2D62FEB6ED}">
      <dgm:prSet/>
      <dgm:spPr/>
      <dgm:t>
        <a:bodyPr/>
        <a:lstStyle/>
        <a:p>
          <a:endParaRPr lang="lv-LV"/>
        </a:p>
      </dgm:t>
    </dgm:pt>
    <dgm:pt modelId="{89BE898A-0C55-4681-A18C-38F01B89538A}" type="pres">
      <dgm:prSet presAssocID="{6943BE27-1164-4CEB-8869-949FF9BBAB7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0F58ABE-3161-4732-9522-38C7D3D4BFD0}" type="pres">
      <dgm:prSet presAssocID="{F64D3329-B55D-468D-B6C4-1B9257618F89}" presName="hierRoot1" presStyleCnt="0">
        <dgm:presLayoutVars>
          <dgm:hierBranch val="init"/>
        </dgm:presLayoutVars>
      </dgm:prSet>
      <dgm:spPr/>
    </dgm:pt>
    <dgm:pt modelId="{7C21CF7B-2237-4A4E-89F5-D119E67DBB22}" type="pres">
      <dgm:prSet presAssocID="{F64D3329-B55D-468D-B6C4-1B9257618F89}" presName="rootComposite1" presStyleCnt="0"/>
      <dgm:spPr/>
    </dgm:pt>
    <dgm:pt modelId="{1DAAC7FD-2103-49EB-81A6-B202F5BEDD3F}" type="pres">
      <dgm:prSet presAssocID="{F64D3329-B55D-468D-B6C4-1B9257618F8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6467278D-1D9A-4236-A4B8-E53A6F97E4AB}" type="pres">
      <dgm:prSet presAssocID="{F64D3329-B55D-468D-B6C4-1B9257618F89}" presName="rootConnector1" presStyleLbl="node1" presStyleIdx="0" presStyleCnt="0"/>
      <dgm:spPr/>
    </dgm:pt>
    <dgm:pt modelId="{E9B57237-3615-4F51-A079-EE3C75722F62}" type="pres">
      <dgm:prSet presAssocID="{F64D3329-B55D-468D-B6C4-1B9257618F89}" presName="hierChild2" presStyleCnt="0"/>
      <dgm:spPr/>
    </dgm:pt>
    <dgm:pt modelId="{9C890EC2-6FB4-4953-AC7F-6304097C2B14}" type="pres">
      <dgm:prSet presAssocID="{B781B79A-78E6-420A-A434-EC9DCC38E34C}" presName="Name37" presStyleLbl="parChTrans1D2" presStyleIdx="0" presStyleCnt="3"/>
      <dgm:spPr/>
    </dgm:pt>
    <dgm:pt modelId="{4E1E59BE-7C79-48A4-A71E-A4FC993AB61F}" type="pres">
      <dgm:prSet presAssocID="{4FFF3ABC-46A7-48C0-BCDB-C88704F30358}" presName="hierRoot2" presStyleCnt="0">
        <dgm:presLayoutVars>
          <dgm:hierBranch val="init"/>
        </dgm:presLayoutVars>
      </dgm:prSet>
      <dgm:spPr/>
    </dgm:pt>
    <dgm:pt modelId="{55C5BAE6-FB73-4EED-876A-D80C7A984791}" type="pres">
      <dgm:prSet presAssocID="{4FFF3ABC-46A7-48C0-BCDB-C88704F30358}" presName="rootComposite" presStyleCnt="0"/>
      <dgm:spPr/>
    </dgm:pt>
    <dgm:pt modelId="{77825A55-228C-41D0-8C7C-199790AD0B8D}" type="pres">
      <dgm:prSet presAssocID="{4FFF3ABC-46A7-48C0-BCDB-C88704F3035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D77B2A1D-9323-45EA-A01D-5469728693D8}" type="pres">
      <dgm:prSet presAssocID="{4FFF3ABC-46A7-48C0-BCDB-C88704F30358}" presName="rootConnector" presStyleLbl="node2" presStyleIdx="0" presStyleCnt="3"/>
      <dgm:spPr/>
    </dgm:pt>
    <dgm:pt modelId="{5EA57ADB-DDE0-4B52-8FD6-994A35F09A19}" type="pres">
      <dgm:prSet presAssocID="{4FFF3ABC-46A7-48C0-BCDB-C88704F30358}" presName="hierChild4" presStyleCnt="0"/>
      <dgm:spPr/>
    </dgm:pt>
    <dgm:pt modelId="{245439EF-5621-4B48-867E-20ED253DDCAA}" type="pres">
      <dgm:prSet presAssocID="{4FFF3ABC-46A7-48C0-BCDB-C88704F30358}" presName="hierChild5" presStyleCnt="0"/>
      <dgm:spPr/>
    </dgm:pt>
    <dgm:pt modelId="{134BDB40-41DA-48B9-B934-BD6DA22D34A1}" type="pres">
      <dgm:prSet presAssocID="{6C166094-E239-4932-84E0-9869B022ED5F}" presName="Name37" presStyleLbl="parChTrans1D2" presStyleIdx="1" presStyleCnt="3"/>
      <dgm:spPr/>
    </dgm:pt>
    <dgm:pt modelId="{9E381FB7-D6FF-45BC-A6A9-C6A898F484F0}" type="pres">
      <dgm:prSet presAssocID="{94C08EAD-673B-4A10-A145-053B2FAF5FBA}" presName="hierRoot2" presStyleCnt="0">
        <dgm:presLayoutVars>
          <dgm:hierBranch val="init"/>
        </dgm:presLayoutVars>
      </dgm:prSet>
      <dgm:spPr/>
    </dgm:pt>
    <dgm:pt modelId="{D13C01A7-58F2-403A-BCCE-990BA06E5FCA}" type="pres">
      <dgm:prSet presAssocID="{94C08EAD-673B-4A10-A145-053B2FAF5FBA}" presName="rootComposite" presStyleCnt="0"/>
      <dgm:spPr/>
    </dgm:pt>
    <dgm:pt modelId="{7227677F-D2D7-4FC8-994A-A21E648945DE}" type="pres">
      <dgm:prSet presAssocID="{94C08EAD-673B-4A10-A145-053B2FAF5FB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13B6F10C-7964-4288-B107-34ED788364D9}" type="pres">
      <dgm:prSet presAssocID="{94C08EAD-673B-4A10-A145-053B2FAF5FBA}" presName="rootConnector" presStyleLbl="node2" presStyleIdx="1" presStyleCnt="3"/>
      <dgm:spPr/>
    </dgm:pt>
    <dgm:pt modelId="{9EFE523A-D623-4406-8431-1E5EDA7D4949}" type="pres">
      <dgm:prSet presAssocID="{94C08EAD-673B-4A10-A145-053B2FAF5FBA}" presName="hierChild4" presStyleCnt="0"/>
      <dgm:spPr/>
    </dgm:pt>
    <dgm:pt modelId="{AB45D0E4-9B4B-4F59-BBA2-F2D00AC9611C}" type="pres">
      <dgm:prSet presAssocID="{94C08EAD-673B-4A10-A145-053B2FAF5FBA}" presName="hierChild5" presStyleCnt="0"/>
      <dgm:spPr/>
    </dgm:pt>
    <dgm:pt modelId="{B93E7564-72C3-4E3B-9559-B1869C0A0D9D}" type="pres">
      <dgm:prSet presAssocID="{CE800EF0-2E7F-40F5-9BAD-784B0563BAD0}" presName="Name37" presStyleLbl="parChTrans1D2" presStyleIdx="2" presStyleCnt="3"/>
      <dgm:spPr/>
    </dgm:pt>
    <dgm:pt modelId="{40565E8A-E736-4BAA-A84F-D258AC3698B1}" type="pres">
      <dgm:prSet presAssocID="{A6B28687-7E89-4CA6-8F80-84D02CE22932}" presName="hierRoot2" presStyleCnt="0">
        <dgm:presLayoutVars>
          <dgm:hierBranch val="init"/>
        </dgm:presLayoutVars>
      </dgm:prSet>
      <dgm:spPr/>
    </dgm:pt>
    <dgm:pt modelId="{7980D78A-EFE3-4045-9537-F3933B93D1DE}" type="pres">
      <dgm:prSet presAssocID="{A6B28687-7E89-4CA6-8F80-84D02CE22932}" presName="rootComposite" presStyleCnt="0"/>
      <dgm:spPr/>
    </dgm:pt>
    <dgm:pt modelId="{E3307008-AA10-4AF9-9D79-D7EAD0004492}" type="pres">
      <dgm:prSet presAssocID="{A6B28687-7E89-4CA6-8F80-84D02CE2293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lv-LV"/>
        </a:p>
      </dgm:t>
    </dgm:pt>
    <dgm:pt modelId="{8238DF65-27C6-4B12-AA57-13CB0F419DD9}" type="pres">
      <dgm:prSet presAssocID="{A6B28687-7E89-4CA6-8F80-84D02CE22932}" presName="rootConnector" presStyleLbl="node2" presStyleIdx="2" presStyleCnt="3"/>
      <dgm:spPr/>
    </dgm:pt>
    <dgm:pt modelId="{2AEF3B8E-6C96-4584-8FCB-168D9D0B6521}" type="pres">
      <dgm:prSet presAssocID="{A6B28687-7E89-4CA6-8F80-84D02CE22932}" presName="hierChild4" presStyleCnt="0"/>
      <dgm:spPr/>
    </dgm:pt>
    <dgm:pt modelId="{37A7BFBE-9B94-44E6-A4A6-E6DC9AB5A441}" type="pres">
      <dgm:prSet presAssocID="{A6B28687-7E89-4CA6-8F80-84D02CE22932}" presName="hierChild5" presStyleCnt="0"/>
      <dgm:spPr/>
    </dgm:pt>
    <dgm:pt modelId="{42C6DB98-CA5C-4666-B54F-CAA2DDA024C5}" type="pres">
      <dgm:prSet presAssocID="{F64D3329-B55D-468D-B6C4-1B9257618F89}" presName="hierChild3" presStyleCnt="0"/>
      <dgm:spPr/>
    </dgm:pt>
  </dgm:ptLst>
  <dgm:cxnLst>
    <dgm:cxn modelId="{8B03CDA4-604B-4326-AA10-5B2D62FEB6ED}" srcId="{F64D3329-B55D-468D-B6C4-1B9257618F89}" destId="{A6B28687-7E89-4CA6-8F80-84D02CE22932}" srcOrd="2" destOrd="0" parTransId="{CE800EF0-2E7F-40F5-9BAD-784B0563BAD0}" sibTransId="{72361ABE-6F81-4103-A991-6E1A592A4C4C}"/>
    <dgm:cxn modelId="{6F6753EA-BB29-47E2-850E-580F38A7B561}" type="presOf" srcId="{F64D3329-B55D-468D-B6C4-1B9257618F89}" destId="{1DAAC7FD-2103-49EB-81A6-B202F5BEDD3F}" srcOrd="0" destOrd="0" presId="urn:microsoft.com/office/officeart/2005/8/layout/orgChart1"/>
    <dgm:cxn modelId="{2F0F7AFF-DD56-4EDA-9DA9-D611FA595B27}" type="presOf" srcId="{94C08EAD-673B-4A10-A145-053B2FAF5FBA}" destId="{7227677F-D2D7-4FC8-994A-A21E648945DE}" srcOrd="0" destOrd="0" presId="urn:microsoft.com/office/officeart/2005/8/layout/orgChart1"/>
    <dgm:cxn modelId="{E614AF38-B839-4BA7-9D16-BA5C6FCA9E3F}" type="presOf" srcId="{A6B28687-7E89-4CA6-8F80-84D02CE22932}" destId="{8238DF65-27C6-4B12-AA57-13CB0F419DD9}" srcOrd="1" destOrd="0" presId="urn:microsoft.com/office/officeart/2005/8/layout/orgChart1"/>
    <dgm:cxn modelId="{76E6C50E-1432-45E0-91DA-E29DBF9E34BA}" type="presOf" srcId="{F64D3329-B55D-468D-B6C4-1B9257618F89}" destId="{6467278D-1D9A-4236-A4B8-E53A6F97E4AB}" srcOrd="1" destOrd="0" presId="urn:microsoft.com/office/officeart/2005/8/layout/orgChart1"/>
    <dgm:cxn modelId="{D195866B-4371-4586-B3D6-C5073071E2CD}" type="presOf" srcId="{6943BE27-1164-4CEB-8869-949FF9BBAB70}" destId="{89BE898A-0C55-4681-A18C-38F01B89538A}" srcOrd="0" destOrd="0" presId="urn:microsoft.com/office/officeart/2005/8/layout/orgChart1"/>
    <dgm:cxn modelId="{E5143662-81F2-45FD-BFE3-33A6AF852921}" type="presOf" srcId="{B781B79A-78E6-420A-A434-EC9DCC38E34C}" destId="{9C890EC2-6FB4-4953-AC7F-6304097C2B14}" srcOrd="0" destOrd="0" presId="urn:microsoft.com/office/officeart/2005/8/layout/orgChart1"/>
    <dgm:cxn modelId="{DF30B435-3FCD-4F72-9185-4BBA9D3EDE31}" srcId="{6943BE27-1164-4CEB-8869-949FF9BBAB70}" destId="{F64D3329-B55D-468D-B6C4-1B9257618F89}" srcOrd="0" destOrd="0" parTransId="{966A00F3-C15F-4A47-936A-A998DDC8EE37}" sibTransId="{5B70A8CC-9196-44E7-9AE1-65EBF5C591BD}"/>
    <dgm:cxn modelId="{E7FC32FB-9C21-4815-BFB9-BBA6B505836F}" srcId="{F64D3329-B55D-468D-B6C4-1B9257618F89}" destId="{4FFF3ABC-46A7-48C0-BCDB-C88704F30358}" srcOrd="0" destOrd="0" parTransId="{B781B79A-78E6-420A-A434-EC9DCC38E34C}" sibTransId="{FA5BDD40-4015-4BC0-9112-AA740C482954}"/>
    <dgm:cxn modelId="{5C966361-AFFC-4F8A-8E2C-338EEB529087}" type="presOf" srcId="{A6B28687-7E89-4CA6-8F80-84D02CE22932}" destId="{E3307008-AA10-4AF9-9D79-D7EAD0004492}" srcOrd="0" destOrd="0" presId="urn:microsoft.com/office/officeart/2005/8/layout/orgChart1"/>
    <dgm:cxn modelId="{52EA32A1-EA90-4E3E-A749-0AC9A61CCE4D}" type="presOf" srcId="{94C08EAD-673B-4A10-A145-053B2FAF5FBA}" destId="{13B6F10C-7964-4288-B107-34ED788364D9}" srcOrd="1" destOrd="0" presId="urn:microsoft.com/office/officeart/2005/8/layout/orgChart1"/>
    <dgm:cxn modelId="{496E317D-B2E3-458B-B354-000A218BE678}" type="presOf" srcId="{4FFF3ABC-46A7-48C0-BCDB-C88704F30358}" destId="{D77B2A1D-9323-45EA-A01D-5469728693D8}" srcOrd="1" destOrd="0" presId="urn:microsoft.com/office/officeart/2005/8/layout/orgChart1"/>
    <dgm:cxn modelId="{3F7F1516-5B8E-4631-947A-3419B5D46937}" srcId="{F64D3329-B55D-468D-B6C4-1B9257618F89}" destId="{94C08EAD-673B-4A10-A145-053B2FAF5FBA}" srcOrd="1" destOrd="0" parTransId="{6C166094-E239-4932-84E0-9869B022ED5F}" sibTransId="{B4D6C342-20EB-4BB7-8A3F-DD8D7071BAE0}"/>
    <dgm:cxn modelId="{B07DB8D8-9A7B-420E-85FE-7032E3F56E95}" type="presOf" srcId="{6C166094-E239-4932-84E0-9869B022ED5F}" destId="{134BDB40-41DA-48B9-B934-BD6DA22D34A1}" srcOrd="0" destOrd="0" presId="urn:microsoft.com/office/officeart/2005/8/layout/orgChart1"/>
    <dgm:cxn modelId="{A6FF9B42-55FD-43B6-9BBF-0C326A443876}" type="presOf" srcId="{4FFF3ABC-46A7-48C0-BCDB-C88704F30358}" destId="{77825A55-228C-41D0-8C7C-199790AD0B8D}" srcOrd="0" destOrd="0" presId="urn:microsoft.com/office/officeart/2005/8/layout/orgChart1"/>
    <dgm:cxn modelId="{14BBF3AC-EF75-4E10-96A3-DB71211CDEF9}" type="presOf" srcId="{CE800EF0-2E7F-40F5-9BAD-784B0563BAD0}" destId="{B93E7564-72C3-4E3B-9559-B1869C0A0D9D}" srcOrd="0" destOrd="0" presId="urn:microsoft.com/office/officeart/2005/8/layout/orgChart1"/>
    <dgm:cxn modelId="{334A8E04-0F17-4D60-BC80-9C3721447368}" type="presParOf" srcId="{89BE898A-0C55-4681-A18C-38F01B89538A}" destId="{40F58ABE-3161-4732-9522-38C7D3D4BFD0}" srcOrd="0" destOrd="0" presId="urn:microsoft.com/office/officeart/2005/8/layout/orgChart1"/>
    <dgm:cxn modelId="{DF184CA9-B903-4553-BD68-FC278282C951}" type="presParOf" srcId="{40F58ABE-3161-4732-9522-38C7D3D4BFD0}" destId="{7C21CF7B-2237-4A4E-89F5-D119E67DBB22}" srcOrd="0" destOrd="0" presId="urn:microsoft.com/office/officeart/2005/8/layout/orgChart1"/>
    <dgm:cxn modelId="{63A81539-8155-4795-9B2E-3F77A34A5711}" type="presParOf" srcId="{7C21CF7B-2237-4A4E-89F5-D119E67DBB22}" destId="{1DAAC7FD-2103-49EB-81A6-B202F5BEDD3F}" srcOrd="0" destOrd="0" presId="urn:microsoft.com/office/officeart/2005/8/layout/orgChart1"/>
    <dgm:cxn modelId="{CE151D12-5707-4427-8B4F-BC770DC4D99A}" type="presParOf" srcId="{7C21CF7B-2237-4A4E-89F5-D119E67DBB22}" destId="{6467278D-1D9A-4236-A4B8-E53A6F97E4AB}" srcOrd="1" destOrd="0" presId="urn:microsoft.com/office/officeart/2005/8/layout/orgChart1"/>
    <dgm:cxn modelId="{3CE2DE00-0B4B-41C8-A917-5FCBB3BD2D0F}" type="presParOf" srcId="{40F58ABE-3161-4732-9522-38C7D3D4BFD0}" destId="{E9B57237-3615-4F51-A079-EE3C75722F62}" srcOrd="1" destOrd="0" presId="urn:microsoft.com/office/officeart/2005/8/layout/orgChart1"/>
    <dgm:cxn modelId="{A7FB5719-D116-4091-9C30-862F573440C7}" type="presParOf" srcId="{E9B57237-3615-4F51-A079-EE3C75722F62}" destId="{9C890EC2-6FB4-4953-AC7F-6304097C2B14}" srcOrd="0" destOrd="0" presId="urn:microsoft.com/office/officeart/2005/8/layout/orgChart1"/>
    <dgm:cxn modelId="{9F2116BE-D920-4706-A003-2278CB204078}" type="presParOf" srcId="{E9B57237-3615-4F51-A079-EE3C75722F62}" destId="{4E1E59BE-7C79-48A4-A71E-A4FC993AB61F}" srcOrd="1" destOrd="0" presId="urn:microsoft.com/office/officeart/2005/8/layout/orgChart1"/>
    <dgm:cxn modelId="{588E3232-36CE-44B0-A9CE-426CAAE2C62E}" type="presParOf" srcId="{4E1E59BE-7C79-48A4-A71E-A4FC993AB61F}" destId="{55C5BAE6-FB73-4EED-876A-D80C7A984791}" srcOrd="0" destOrd="0" presId="urn:microsoft.com/office/officeart/2005/8/layout/orgChart1"/>
    <dgm:cxn modelId="{1FD18782-D9BF-4B80-9CEE-BCFCB969821A}" type="presParOf" srcId="{55C5BAE6-FB73-4EED-876A-D80C7A984791}" destId="{77825A55-228C-41D0-8C7C-199790AD0B8D}" srcOrd="0" destOrd="0" presId="urn:microsoft.com/office/officeart/2005/8/layout/orgChart1"/>
    <dgm:cxn modelId="{815CECBB-BEC2-4037-93F5-4C5FC0EC07DA}" type="presParOf" srcId="{55C5BAE6-FB73-4EED-876A-D80C7A984791}" destId="{D77B2A1D-9323-45EA-A01D-5469728693D8}" srcOrd="1" destOrd="0" presId="urn:microsoft.com/office/officeart/2005/8/layout/orgChart1"/>
    <dgm:cxn modelId="{A0AB0625-8B1D-43E5-B36A-40C8626E6D01}" type="presParOf" srcId="{4E1E59BE-7C79-48A4-A71E-A4FC993AB61F}" destId="{5EA57ADB-DDE0-4B52-8FD6-994A35F09A19}" srcOrd="1" destOrd="0" presId="urn:microsoft.com/office/officeart/2005/8/layout/orgChart1"/>
    <dgm:cxn modelId="{64774BAB-B62D-4E0F-89AE-4AE2A74781F9}" type="presParOf" srcId="{4E1E59BE-7C79-48A4-A71E-A4FC993AB61F}" destId="{245439EF-5621-4B48-867E-20ED253DDCAA}" srcOrd="2" destOrd="0" presId="urn:microsoft.com/office/officeart/2005/8/layout/orgChart1"/>
    <dgm:cxn modelId="{D071E9DA-9EA9-4D04-83AB-6F4FE6D106D8}" type="presParOf" srcId="{E9B57237-3615-4F51-A079-EE3C75722F62}" destId="{134BDB40-41DA-48B9-B934-BD6DA22D34A1}" srcOrd="2" destOrd="0" presId="urn:microsoft.com/office/officeart/2005/8/layout/orgChart1"/>
    <dgm:cxn modelId="{AA5107E4-3224-4AC1-B002-346A7B011350}" type="presParOf" srcId="{E9B57237-3615-4F51-A079-EE3C75722F62}" destId="{9E381FB7-D6FF-45BC-A6A9-C6A898F484F0}" srcOrd="3" destOrd="0" presId="urn:microsoft.com/office/officeart/2005/8/layout/orgChart1"/>
    <dgm:cxn modelId="{1763E098-AC63-4E1A-B16A-95CEF5081543}" type="presParOf" srcId="{9E381FB7-D6FF-45BC-A6A9-C6A898F484F0}" destId="{D13C01A7-58F2-403A-BCCE-990BA06E5FCA}" srcOrd="0" destOrd="0" presId="urn:microsoft.com/office/officeart/2005/8/layout/orgChart1"/>
    <dgm:cxn modelId="{A3F74DC1-8F6C-4992-9C50-DE4E1993E457}" type="presParOf" srcId="{D13C01A7-58F2-403A-BCCE-990BA06E5FCA}" destId="{7227677F-D2D7-4FC8-994A-A21E648945DE}" srcOrd="0" destOrd="0" presId="urn:microsoft.com/office/officeart/2005/8/layout/orgChart1"/>
    <dgm:cxn modelId="{33A4D745-B9C4-44DC-8980-620E4B4FD1D2}" type="presParOf" srcId="{D13C01A7-58F2-403A-BCCE-990BA06E5FCA}" destId="{13B6F10C-7964-4288-B107-34ED788364D9}" srcOrd="1" destOrd="0" presId="urn:microsoft.com/office/officeart/2005/8/layout/orgChart1"/>
    <dgm:cxn modelId="{E875D7F4-A405-4132-8889-0C108DBC0CF2}" type="presParOf" srcId="{9E381FB7-D6FF-45BC-A6A9-C6A898F484F0}" destId="{9EFE523A-D623-4406-8431-1E5EDA7D4949}" srcOrd="1" destOrd="0" presId="urn:microsoft.com/office/officeart/2005/8/layout/orgChart1"/>
    <dgm:cxn modelId="{FD9870D8-478B-46F9-A2A2-BB5ADC1E0DDA}" type="presParOf" srcId="{9E381FB7-D6FF-45BC-A6A9-C6A898F484F0}" destId="{AB45D0E4-9B4B-4F59-BBA2-F2D00AC9611C}" srcOrd="2" destOrd="0" presId="urn:microsoft.com/office/officeart/2005/8/layout/orgChart1"/>
    <dgm:cxn modelId="{4EFD34C8-9A4A-4DE1-B194-4F5F1487EFB1}" type="presParOf" srcId="{E9B57237-3615-4F51-A079-EE3C75722F62}" destId="{B93E7564-72C3-4E3B-9559-B1869C0A0D9D}" srcOrd="4" destOrd="0" presId="urn:microsoft.com/office/officeart/2005/8/layout/orgChart1"/>
    <dgm:cxn modelId="{46BBCBAF-6B92-49C0-B77A-3C636307459D}" type="presParOf" srcId="{E9B57237-3615-4F51-A079-EE3C75722F62}" destId="{40565E8A-E736-4BAA-A84F-D258AC3698B1}" srcOrd="5" destOrd="0" presId="urn:microsoft.com/office/officeart/2005/8/layout/orgChart1"/>
    <dgm:cxn modelId="{073E5D5B-8E11-40DE-8432-9EEC0CCB08FF}" type="presParOf" srcId="{40565E8A-E736-4BAA-A84F-D258AC3698B1}" destId="{7980D78A-EFE3-4045-9537-F3933B93D1DE}" srcOrd="0" destOrd="0" presId="urn:microsoft.com/office/officeart/2005/8/layout/orgChart1"/>
    <dgm:cxn modelId="{41EE47C2-F589-407A-9FB8-8C8DC8CEC757}" type="presParOf" srcId="{7980D78A-EFE3-4045-9537-F3933B93D1DE}" destId="{E3307008-AA10-4AF9-9D79-D7EAD0004492}" srcOrd="0" destOrd="0" presId="urn:microsoft.com/office/officeart/2005/8/layout/orgChart1"/>
    <dgm:cxn modelId="{1859B11A-7E6A-458A-8E3D-F9B02DAD0BDB}" type="presParOf" srcId="{7980D78A-EFE3-4045-9537-F3933B93D1DE}" destId="{8238DF65-27C6-4B12-AA57-13CB0F419DD9}" srcOrd="1" destOrd="0" presId="urn:microsoft.com/office/officeart/2005/8/layout/orgChart1"/>
    <dgm:cxn modelId="{2215A41C-3318-4AC5-8732-7D6C4FC74D83}" type="presParOf" srcId="{40565E8A-E736-4BAA-A84F-D258AC3698B1}" destId="{2AEF3B8E-6C96-4584-8FCB-168D9D0B6521}" srcOrd="1" destOrd="0" presId="urn:microsoft.com/office/officeart/2005/8/layout/orgChart1"/>
    <dgm:cxn modelId="{1B2C1A96-E29B-41C4-9969-22BE6C868708}" type="presParOf" srcId="{40565E8A-E736-4BAA-A84F-D258AC3698B1}" destId="{37A7BFBE-9B94-44E6-A4A6-E6DC9AB5A441}" srcOrd="2" destOrd="0" presId="urn:microsoft.com/office/officeart/2005/8/layout/orgChart1"/>
    <dgm:cxn modelId="{C6B2C607-9691-4AFA-AE7A-A24E33E8BEA8}" type="presParOf" srcId="{40F58ABE-3161-4732-9522-38C7D3D4BFD0}" destId="{42C6DB98-CA5C-4666-B54F-CAA2DDA024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3E7564-72C3-4E3B-9559-B1869C0A0D9D}">
      <dsp:nvSpPr>
        <dsp:cNvPr id="0" name=""/>
        <dsp:cNvSpPr/>
      </dsp:nvSpPr>
      <dsp:spPr>
        <a:xfrm>
          <a:off x="4114799" y="169762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4BDB40-41DA-48B9-B934-BD6DA22D34A1}">
      <dsp:nvSpPr>
        <dsp:cNvPr id="0" name=""/>
        <dsp:cNvSpPr/>
      </dsp:nvSpPr>
      <dsp:spPr>
        <a:xfrm>
          <a:off x="4069079" y="1697621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90EC2-6FB4-4953-AC7F-6304097C2B14}">
      <dsp:nvSpPr>
        <dsp:cNvPr id="0" name=""/>
        <dsp:cNvSpPr/>
      </dsp:nvSpPr>
      <dsp:spPr>
        <a:xfrm>
          <a:off x="1203548" y="1697621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AC7FD-2103-49EB-81A6-B202F5BEDD3F}">
      <dsp:nvSpPr>
        <dsp:cNvPr id="0" name=""/>
        <dsp:cNvSpPr/>
      </dsp:nvSpPr>
      <dsp:spPr>
        <a:xfrm>
          <a:off x="2911803" y="49462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Pieprasījums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494624"/>
        <a:ext cx="2405992" cy="1202996"/>
      </dsp:txXfrm>
    </dsp:sp>
    <dsp:sp modelId="{77825A55-228C-41D0-8C7C-199790AD0B8D}">
      <dsp:nvSpPr>
        <dsp:cNvPr id="0" name=""/>
        <dsp:cNvSpPr/>
      </dsp:nvSpPr>
      <dsp:spPr>
        <a:xfrm>
          <a:off x="552" y="220287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Elastīgs</a:t>
          </a:r>
          <a:endParaRPr lang="lv-LV" sz="3200" kern="1200" dirty="0"/>
        </a:p>
      </dsp:txBody>
      <dsp:txXfrm>
        <a:off x="552" y="2202879"/>
        <a:ext cx="2405992" cy="1202996"/>
      </dsp:txXfrm>
    </dsp:sp>
    <dsp:sp modelId="{7227677F-D2D7-4FC8-994A-A21E648945DE}">
      <dsp:nvSpPr>
        <dsp:cNvPr id="0" name=""/>
        <dsp:cNvSpPr/>
      </dsp:nvSpPr>
      <dsp:spPr>
        <a:xfrm>
          <a:off x="2911803" y="220287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Vienādi elastīgs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11803" y="2202879"/>
        <a:ext cx="2405992" cy="1202996"/>
      </dsp:txXfrm>
    </dsp:sp>
    <dsp:sp modelId="{E3307008-AA10-4AF9-9D79-D7EAD0004492}">
      <dsp:nvSpPr>
        <dsp:cNvPr id="0" name=""/>
        <dsp:cNvSpPr/>
      </dsp:nvSpPr>
      <dsp:spPr>
        <a:xfrm>
          <a:off x="5823054" y="220287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Neelastīgs</a:t>
          </a:r>
          <a:endParaRPr lang="lv-LV" sz="3200" kern="1200" dirty="0"/>
        </a:p>
      </dsp:txBody>
      <dsp:txXfrm>
        <a:off x="5823054" y="2202879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0.8073</cdr:x>
      <cdr:y>0.65194</cdr:y>
    </cdr:from>
    <cdr:to>
      <cdr:x>0.91841</cdr:x>
      <cdr:y>0.76603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6643734" y="285752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lv-LV" sz="1100" dirty="0"/>
        </a:p>
      </cdr:txBody>
    </cdr:sp>
  </cdr:relSizeAnchor>
  <cdr:relSizeAnchor xmlns:cdr="http://schemas.openxmlformats.org/drawingml/2006/chartDrawing">
    <cdr:from>
      <cdr:x>0.67709</cdr:x>
      <cdr:y>0.61935</cdr:y>
    </cdr:from>
    <cdr:to>
      <cdr:x>0.81424</cdr:x>
      <cdr:y>0.86056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572164" y="2714644"/>
          <a:ext cx="1128707" cy="10572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lv-LV" sz="2400" b="1" dirty="0" smtClean="0"/>
            <a:t>D</a:t>
          </a:r>
          <a:endParaRPr lang="lv-LV" sz="2400" b="1" dirty="0"/>
        </a:p>
      </cdr:txBody>
    </cdr:sp>
  </cdr:relSizeAnchor>
  <cdr:relSizeAnchor xmlns:cdr="http://schemas.openxmlformats.org/drawingml/2006/chartDrawing">
    <cdr:from>
      <cdr:x>0.88889</cdr:x>
      <cdr:y>0.88012</cdr:y>
    </cdr:from>
    <cdr:to>
      <cdr:x>1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315200" y="3857651"/>
          <a:ext cx="914400" cy="5254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lv-LV" sz="1100" dirty="0"/>
        </a:p>
      </cdr:txBody>
    </cdr:sp>
  </cdr:relSizeAnchor>
  <cdr:relSizeAnchor xmlns:cdr="http://schemas.openxmlformats.org/drawingml/2006/chartDrawing">
    <cdr:from>
      <cdr:x>0.96355</cdr:x>
      <cdr:y>0.79138</cdr:y>
    </cdr:from>
    <cdr:to>
      <cdr:x>1</cdr:x>
      <cdr:y>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929618" y="3468687"/>
          <a:ext cx="299982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lv-LV" sz="1100" dirty="0"/>
        </a:p>
      </cdr:txBody>
    </cdr:sp>
  </cdr:relSizeAnchor>
  <cdr:relSizeAnchor xmlns:cdr="http://schemas.openxmlformats.org/drawingml/2006/chartDrawing">
    <cdr:from>
      <cdr:x>0.96355</cdr:x>
      <cdr:y>0.79863</cdr:y>
    </cdr:from>
    <cdr:to>
      <cdr:x>1</cdr:x>
      <cdr:y>0.89642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7929618" y="3500462"/>
          <a:ext cx="29998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Q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374E4-2594-4973-BEC9-659FE3D92AF8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F0500-7432-4B0F-91B4-51FD84EE6631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b.gov.lv/" TargetMode="External"/><Relationship Id="rId2" Type="http://schemas.openxmlformats.org/officeDocument/2006/relationships/hyperlink" Target="http://www.uzdevumi.lv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PIEPRASĪJUMS UN PIEDĀVĀJUMS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357563"/>
            <a:ext cx="6400800" cy="2281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Piedāvājumu ietekmējošie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ārpuscenas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668707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resursu cenas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Tehnoloģijas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Valdības atbalsts ražotājiem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Pārdevēju skaits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Ražotāju prognozes utt.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līdzsvars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168773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 	</a:t>
            </a: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Tirgus līdzsvars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ir situācija tirgū, kad pastāvot noteiktai cenai, pieprasītais preču daudzums ir vienāds ar piedāvāto preču daudzumu.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Pieprasītais un piedāvātais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bloknotu daudzums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928802"/>
          <a:ext cx="8715436" cy="2420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42942"/>
                <a:gridCol w="714380"/>
                <a:gridCol w="642942"/>
                <a:gridCol w="714380"/>
                <a:gridCol w="785818"/>
                <a:gridCol w="785818"/>
                <a:gridCol w="714380"/>
                <a:gridCol w="668764"/>
                <a:gridCol w="680899"/>
                <a:gridCol w="650601"/>
              </a:tblGrid>
              <a:tr h="775019">
                <a:tc>
                  <a:txBody>
                    <a:bodyPr/>
                    <a:lstStyle/>
                    <a:p>
                      <a:endParaRPr lang="lv-LV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Cena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1,00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0,90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0,80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0,70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0,60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0,50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0,40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0,30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0,20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0,10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75019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Pieprasītais daudzums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15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22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31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40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52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70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90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120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latin typeface="Times New Roman"/>
                          <a:ea typeface="Times New Roman"/>
                        </a:rPr>
                        <a:t>150</a:t>
                      </a:r>
                      <a:endParaRPr lang="lv-LV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7417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Piedāvātais daudzums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170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165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160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150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140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125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110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90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60</a:t>
                      </a:r>
                      <a:endParaRPr lang="lv-LV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lv-LV" sz="2000" dirty="0" smtClean="0"/>
                    </a:p>
                    <a:p>
                      <a:pPr algn="ctr"/>
                      <a:r>
                        <a:rPr lang="lv-LV" sz="2000" dirty="0" smtClean="0"/>
                        <a:t>20</a:t>
                      </a:r>
                      <a:endParaRPr lang="lv-LV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1285852" y="6858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3328978" y="4353812"/>
            <a:ext cx="324328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		            0    20   40   60   80   100 120  140 160 180 200 </a:t>
            </a:r>
            <a:r>
              <a:rPr kumimoji="0" lang="lv-LV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Q</a:t>
            </a:r>
            <a:endParaRPr kumimoji="0" lang="lv-LV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600200" y="2331720"/>
          <a:ext cx="5943600" cy="2194560"/>
        </p:xfrm>
        <a:graphic>
          <a:graphicData uri="http://schemas.openxmlformats.org/drawingml/2006/table">
            <a:tbl>
              <a:tblPr/>
              <a:tblGrid>
                <a:gridCol w="18288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228600"/>
                <a:gridCol w="1371600"/>
              </a:tblGrid>
              <a:tr h="349569">
                <a:tc rowSpan="11">
                  <a:txBody>
                    <a:bodyPr/>
                    <a:lstStyle/>
                    <a:p>
                      <a:pPr indent="45021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P 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1,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00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 algn="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1"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lv-LV" sz="1200" i="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lv-LV" sz="1000" i="0" dirty="0"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lv-LV" sz="1200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  <a:tr h="174784"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lv-LV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8" name="Freeform 10"/>
          <p:cNvSpPr>
            <a:spLocks/>
          </p:cNvSpPr>
          <p:nvPr/>
        </p:nvSpPr>
        <p:spPr bwMode="auto">
          <a:xfrm>
            <a:off x="3643306" y="2714620"/>
            <a:ext cx="2014552" cy="1643074"/>
          </a:xfrm>
          <a:custGeom>
            <a:avLst/>
            <a:gdLst/>
            <a:ahLst/>
            <a:cxnLst>
              <a:cxn ang="0">
                <a:pos x="0" y="2592"/>
              </a:cxn>
              <a:cxn ang="0">
                <a:pos x="1584" y="1728"/>
              </a:cxn>
              <a:cxn ang="0">
                <a:pos x="2736" y="0"/>
              </a:cxn>
            </a:cxnLst>
            <a:rect l="0" t="0" r="r" b="b"/>
            <a:pathLst>
              <a:path w="2736" h="2592">
                <a:moveTo>
                  <a:pt x="0" y="2592"/>
                </a:moveTo>
                <a:cubicBezTo>
                  <a:pt x="564" y="2376"/>
                  <a:pt x="1128" y="2160"/>
                  <a:pt x="1584" y="1728"/>
                </a:cubicBezTo>
                <a:cubicBezTo>
                  <a:pt x="2040" y="1296"/>
                  <a:pt x="2388" y="648"/>
                  <a:pt x="2736" y="0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3500430" y="2714620"/>
            <a:ext cx="1917702" cy="1646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64" y="1728"/>
              </a:cxn>
              <a:cxn ang="0">
                <a:pos x="2592" y="2592"/>
              </a:cxn>
            </a:cxnLst>
            <a:rect l="0" t="0" r="r" b="b"/>
            <a:pathLst>
              <a:path w="2592" h="2592">
                <a:moveTo>
                  <a:pt x="0" y="0"/>
                </a:moveTo>
                <a:cubicBezTo>
                  <a:pt x="216" y="648"/>
                  <a:pt x="432" y="1296"/>
                  <a:pt x="864" y="1728"/>
                </a:cubicBezTo>
                <a:cubicBezTo>
                  <a:pt x="1296" y="2160"/>
                  <a:pt x="1944" y="2376"/>
                  <a:pt x="2592" y="2592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4143372" y="4214818"/>
            <a:ext cx="73183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4071934" y="3714752"/>
            <a:ext cx="822325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sp>
        <p:nvSpPr>
          <p:cNvPr id="21" name="TextBox 20"/>
          <p:cNvSpPr txBox="1"/>
          <p:nvPr/>
        </p:nvSpPr>
        <p:spPr>
          <a:xfrm>
            <a:off x="5214942" y="407194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D</a:t>
            </a:r>
            <a:endParaRPr lang="lv-LV" dirty="0"/>
          </a:p>
        </p:txBody>
      </p:sp>
      <p:sp>
        <p:nvSpPr>
          <p:cNvPr id="22" name="TextBox 21"/>
          <p:cNvSpPr txBox="1"/>
          <p:nvPr/>
        </p:nvSpPr>
        <p:spPr>
          <a:xfrm>
            <a:off x="5143504" y="250030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S</a:t>
            </a:r>
            <a:endParaRPr lang="lv-LV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4214818"/>
            <a:ext cx="98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 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Deficīts</a:t>
            </a:r>
            <a:endParaRPr lang="lv-LV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314324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Pārpalikums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3714752"/>
            <a:ext cx="1447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Līdzsvara cena</a:t>
            </a:r>
            <a:endParaRPr lang="lv-LV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1000108"/>
            <a:ext cx="89176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4000" dirty="0" smtClean="0">
                <a:latin typeface="Times New Roman" pitchFamily="18" charset="0"/>
                <a:cs typeface="Times New Roman" pitchFamily="18" charset="0"/>
              </a:rPr>
              <a:t>Pieprasījuma un piedāvājuma grafiks</a:t>
            </a:r>
            <a:endParaRPr lang="lv-LV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18" name="Picture 1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2791" y="4143380"/>
            <a:ext cx="85712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lv-LV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Apzīmējumi:</a:t>
            </a:r>
          </a:p>
          <a:p>
            <a:pPr>
              <a:buNone/>
            </a:pP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– pieprasījums (</a:t>
            </a:r>
            <a:r>
              <a:rPr lang="lv-LV" sz="1600" dirty="0" err="1" smtClean="0">
                <a:latin typeface="Times New Roman" pitchFamily="18" charset="0"/>
                <a:cs typeface="Times New Roman" pitchFamily="18" charset="0"/>
              </a:rPr>
              <a:t>demand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piedāvājums (</a:t>
            </a:r>
            <a:r>
              <a:rPr lang="lv-LV" sz="1600" dirty="0" err="1" smtClean="0">
                <a:latin typeface="Times New Roman" pitchFamily="18" charset="0"/>
                <a:cs typeface="Times New Roman" pitchFamily="18" charset="0"/>
              </a:rPr>
              <a:t>supply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– daudzums, apjoms (</a:t>
            </a:r>
            <a:r>
              <a:rPr lang="lv-LV" sz="1600" dirty="0" err="1" smtClean="0">
                <a:latin typeface="Times New Roman" pitchFamily="18" charset="0"/>
                <a:cs typeface="Times New Roman" pitchFamily="18" charset="0"/>
              </a:rPr>
              <a:t>quantity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– cena (</a:t>
            </a:r>
            <a:r>
              <a:rPr lang="lv-LV" sz="1600" dirty="0" err="1" smtClean="0">
                <a:latin typeface="Times New Roman" pitchFamily="18" charset="0"/>
                <a:cs typeface="Times New Roman" pitchFamily="18" charset="0"/>
              </a:rPr>
              <a:t>price</a:t>
            </a:r>
            <a:r>
              <a:rPr lang="lv-LV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Pārpalikums, deficīts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Pārpalikums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 – tāda situācija tirgū, kad pastāvot konkrētai cenai, pārdevēji piedāvā vairāk preču, nekā pircēji gatavi pirkt.</a:t>
            </a:r>
          </a:p>
          <a:p>
            <a:pPr>
              <a:buNone/>
            </a:pPr>
            <a:endParaRPr lang="lv-LV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Deficīts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 - tāda situācija tirgū, kad pastāvot konkrētai cenai, pircēji gatavi nopirkt vairāk preču, nekā pārdevēji piedā</a:t>
            </a:r>
            <a:r>
              <a:rPr lang="lv-LV" dirty="0" smtClean="0"/>
              <a:t>vā.</a:t>
            </a:r>
            <a:endParaRPr lang="lv-LV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Cenu regulēšana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3883021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Cenu “griesti”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augstākā iespējamā cena, kādu drīkst prasīt par preci vai pakalpojumu.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Cenu “grīda”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- zemākā iespējamā cena, par kādu drīkst pārdot preces.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Pieprasījumu un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piedāvājuma elastība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34543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cenas elastība parāda, kā izmainās pieprasītais preces daudzums, mainoties preces cenai.</a:t>
            </a:r>
          </a:p>
          <a:p>
            <a:pPr algn="just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 	Piedāvājuma elastība parāda, kā izmainās piedāvātais preču daudzums, mainoties preces cenai.</a:t>
            </a: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cenas elastības veidi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3900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Cenu izmaiņas un ieņēmumi atkarībā no elastības veida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2514608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Pieprasījuma elastības tips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Cenu izmaiņas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Ieņēmumu izmaiņas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Elastīgs  E &gt; 1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↑    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Palielinās</a:t>
                      </a:r>
                    </a:p>
                    <a:p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↓          Samazinās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↓            Samazinās    </a:t>
                      </a:r>
                    </a:p>
                    <a:p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↑            Palielinās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Neelastīgs  E &lt; 1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↑    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Palielinās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↓          Samazinās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↑            Palielinās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↓            Samazinās    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Vienādi elastīgs E = 1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↑    </a:t>
                      </a: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Palielinās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↓          Samazinās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mtClean="0">
                          <a:latin typeface="Times New Roman" pitchFamily="18" charset="0"/>
                          <a:cs typeface="Times New Roman" pitchFamily="18" charset="0"/>
                        </a:rPr>
                        <a:t>              </a:t>
                      </a:r>
                      <a:r>
                        <a:rPr lang="lv-LV" dirty="0" smtClean="0">
                          <a:latin typeface="Times New Roman" pitchFamily="18" charset="0"/>
                          <a:cs typeface="Times New Roman" pitchFamily="18" charset="0"/>
                        </a:rPr>
                        <a:t>Nemainās</a:t>
                      </a:r>
                      <a:endParaRPr lang="lv-LV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Elastības koeficients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785786" y="1142984"/>
          <a:ext cx="7429552" cy="4357718"/>
        </p:xfrm>
        <a:graphic>
          <a:graphicData uri="http://schemas.openxmlformats.org/presentationml/2006/ole">
            <p:oleObj spid="_x0000_s1026" name="Document" r:id="rId3" imgW="6090539" imgH="4153146" progId="Word.Document.12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jēdziens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428868"/>
            <a:ext cx="8229600" cy="30257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lv-LV" i="1" dirty="0" smtClean="0"/>
              <a:t>    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Pieprasījums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kaut kāda veida preču daudzums, ko </a:t>
            </a:r>
            <a:r>
              <a:rPr lang="lv-LV" dirty="0">
                <a:latin typeface="Times New Roman" pitchFamily="18" charset="0"/>
                <a:cs typeface="Times New Roman" pitchFamily="18" charset="0"/>
              </a:rPr>
              <a:t>patērētāji vēlas un spējīgi nopirkt par noteiktu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cenu dotajā laika periodā.</a:t>
            </a:r>
          </a:p>
          <a:p>
            <a:pPr algn="just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informācijas avoti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81158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Kumerdanka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Biznesa ekonomiskie pamati. SIA “Biznesa augstskola Turība”. 2007. 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Libermanis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Makroekonomika. ESF projekts. 2007.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2"/>
              </a:rPr>
              <a:t>www.uzdevumi.lv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  <a:hlinkClick r:id="rId3"/>
              </a:rPr>
              <a:t>www.csb.gov.lv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0298" y="2786058"/>
            <a:ext cx="3855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lv-LV" sz="3200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Pieprasītais bloknotu daudzums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2071678"/>
          <a:ext cx="8229595" cy="2643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14"/>
                <a:gridCol w="739076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  <a:gridCol w="748145"/>
              </a:tblGrid>
              <a:tr h="1233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b="1" kern="0" dirty="0" smtClean="0">
                          <a:latin typeface="Calibri"/>
                          <a:ea typeface="Times New Roman"/>
                        </a:rPr>
                        <a:t>P</a:t>
                      </a:r>
                      <a:endParaRPr lang="lv-LV" sz="2400" b="1" kern="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1,00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0,90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0,80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0,70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0,60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0,50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0,40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0,30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0,20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0,10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4096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Q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15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22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31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40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52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70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90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120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lv-LV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lv-LV" sz="2400" dirty="0" smtClean="0">
                          <a:latin typeface="Times New Roman"/>
                          <a:ea typeface="Times New Roman"/>
                        </a:rPr>
                        <a:t>150</a:t>
                      </a:r>
                      <a:endParaRPr lang="lv-LV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grafiks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4383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Pieprasījuma likums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240211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 algn="just">
              <a:buNone/>
            </a:pPr>
            <a:r>
              <a:rPr lang="lv-LV" dirty="0" smtClean="0"/>
              <a:t>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Ja citi apstākļi ir nemainīgi, tad, cenai pazeminoties, pieprasītais daudzums pieaug, bet cenai paaugstinoties, pieprasītais daudzums samazinās.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Pieprasījumu ietekmējošie </a:t>
            </a:r>
            <a:br>
              <a:rPr lang="lv-LV" dirty="0" smtClean="0">
                <a:latin typeface="Times New Roman" pitchFamily="18" charset="0"/>
                <a:cs typeface="Times New Roman" pitchFamily="18" charset="0"/>
              </a:rPr>
            </a:b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ārpuscenas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faktori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02589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Patērētāju gaume, stils,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paradumi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Pircēju skaits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reģionā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Patērētāju ienākumi </a:t>
            </a: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Cenas savstarpēji saistītām precēm un savstarpēji aizvietojamām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precēm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Jaunas preces un preču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kvalitāte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Preču pārdošana uz kredīta, nodokļu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sistēma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lv-LV" dirty="0">
                <a:latin typeface="Times New Roman" pitchFamily="18" charset="0"/>
                <a:cs typeface="Times New Roman" pitchFamily="18" charset="0"/>
              </a:rPr>
              <a:t>Klimatiskie apstākļi un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gadalaiki utt.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Pieprasījums un pieprasījuma apjoms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02589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Jāatšķir jēdzieni  </a:t>
            </a:r>
            <a:r>
              <a:rPr lang="lv-LV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pieprasījums  un  pieprasījuma apjoms.</a:t>
            </a:r>
          </a:p>
          <a:p>
            <a:pPr>
              <a:buNone/>
            </a:pPr>
            <a:r>
              <a:rPr lang="lv-LV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Pieprasījums ir cenas funkcija, tas nozīmē, ka cenu ietekmē pieprasījums mainās, pārvietojoties pa pieprasījuma līkni (kustība pa līkni).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 Savukārt, citi faktori izsauc līknes pārvietošanos, tas ir pieprasījuma apjoma izmaiņas.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Piedāvājums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597269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 		</a:t>
            </a:r>
            <a:r>
              <a:rPr lang="lv-LV" sz="3600" b="1" dirty="0" smtClean="0">
                <a:latin typeface="Times New Roman" pitchFamily="18" charset="0"/>
                <a:cs typeface="Times New Roman" pitchFamily="18" charset="0"/>
              </a:rPr>
              <a:t>Piedāvājums 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ir kāda veida preču daudzums, ko ražotāji (pārdevēji) vēlas un ir spējīgi saražot, kā arī piedāvāt pārdošanai tirgū par noteiktu cenu dotajā laika posmā. 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Piedāvājuma likums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097335"/>
          </a:xfrm>
        </p:spPr>
        <p:txBody>
          <a:bodyPr/>
          <a:lstStyle/>
          <a:p>
            <a:pPr algn="just">
              <a:buNone/>
            </a:pPr>
            <a:r>
              <a:rPr lang="lv-LV" dirty="0" smtClean="0"/>
              <a:t>	</a:t>
            </a:r>
          </a:p>
          <a:p>
            <a:pPr algn="just">
              <a:buNone/>
            </a:pPr>
            <a:r>
              <a:rPr lang="lv-LV" dirty="0" smtClean="0"/>
              <a:t>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Ja citi apstākļi ir nemainīgi, tad par lielāku cenu ražotājs vēlas un spēj piedāvāt lielāku preces daudzumu, bet, cenai pazeminoties, samazinās pārdevēju interese un piedāvātais daudzums.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072206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333</Words>
  <Application>Microsoft Office PowerPoint</Application>
  <PresentationFormat>On-screen Show (4:3)</PresentationFormat>
  <Paragraphs>221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Document</vt:lpstr>
      <vt:lpstr>PIEPRASĪJUMS UN PIEDĀVĀJUMS</vt:lpstr>
      <vt:lpstr>Pieprasījuma jēdziens</vt:lpstr>
      <vt:lpstr>Pieprasītais bloknotu daudzums</vt:lpstr>
      <vt:lpstr>Pieprasījuma grafiks</vt:lpstr>
      <vt:lpstr>Pieprasījuma likums</vt:lpstr>
      <vt:lpstr>Pieprasījumu ietekmējošie  ārpuscenas faktori</vt:lpstr>
      <vt:lpstr>Pieprasījums un pieprasījuma apjoms</vt:lpstr>
      <vt:lpstr>Piedāvājums </vt:lpstr>
      <vt:lpstr>Piedāvājuma likums</vt:lpstr>
      <vt:lpstr>Piedāvājumu ietekmējošie  ārpuscenas faktori</vt:lpstr>
      <vt:lpstr>Tirgus līdzsvars</vt:lpstr>
      <vt:lpstr>Pieprasītais un piedāvātais bloknotu daudzums </vt:lpstr>
      <vt:lpstr>Slide 13</vt:lpstr>
      <vt:lpstr>Pārpalikums, deficīts</vt:lpstr>
      <vt:lpstr>Cenu regulēšana</vt:lpstr>
      <vt:lpstr>Pieprasījumu un  piedāvājuma elastība</vt:lpstr>
      <vt:lpstr>Pieprasījuma cenas elastības veidi</vt:lpstr>
      <vt:lpstr>Cenu izmaiņas un ieņēmumi atkarībā no elastības veida</vt:lpstr>
      <vt:lpstr>Elastības koeficients</vt:lpstr>
      <vt:lpstr>Iespējamie informācijas avoti</vt:lpstr>
      <vt:lpstr>Slide 21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Pieprasījums un to ietekmējošie faktori</dc:title>
  <dc:creator> </dc:creator>
  <cp:lastModifiedBy> </cp:lastModifiedBy>
  <cp:revision>121</cp:revision>
  <dcterms:created xsi:type="dcterms:W3CDTF">2011-02-22T11:38:04Z</dcterms:created>
  <dcterms:modified xsi:type="dcterms:W3CDTF">2012-06-25T13:41:14Z</dcterms:modified>
</cp:coreProperties>
</file>