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9" r:id="rId6"/>
    <p:sldId id="258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1" r:id="rId15"/>
    <p:sldId id="272" r:id="rId16"/>
    <p:sldId id="273" r:id="rId17"/>
    <p:sldId id="274" r:id="rId18"/>
    <p:sldId id="267" r:id="rId19"/>
    <p:sldId id="268" r:id="rId20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1E660F-B142-4EAF-94F6-9F1496776B0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5A4C4135-A7FA-4C9B-B87E-CDDBE2719CB3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Izejvielas un materiāli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8E864F84-56D8-4B72-9B63-7EE7A822433D}" type="parTrans" cxnId="{8104EA91-0E41-474A-8234-0BF10E199596}">
      <dgm:prSet/>
      <dgm:spPr/>
      <dgm:t>
        <a:bodyPr/>
        <a:lstStyle/>
        <a:p>
          <a:endParaRPr lang="lv-LV"/>
        </a:p>
      </dgm:t>
    </dgm:pt>
    <dgm:pt modelId="{667E0F83-EDB2-456B-9B8C-564D49CEDD3D}" type="sibTrans" cxnId="{8104EA91-0E41-474A-8234-0BF10E199596}">
      <dgm:prSet/>
      <dgm:spPr/>
      <dgm:t>
        <a:bodyPr/>
        <a:lstStyle/>
        <a:p>
          <a:endParaRPr lang="lv-LV"/>
        </a:p>
      </dgm:t>
    </dgm:pt>
    <dgm:pt modelId="{3D23DEA9-B330-4826-BE45-6768AF7C3E55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Materiāli “A “</a:t>
          </a:r>
        </a:p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2000 gab. par Ls1,00=Ls2000,00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6B78A812-85E7-49A6-BC52-55EFAD749C41}" type="parTrans" cxnId="{7CE037F2-6187-4CF2-B8CA-3FC9176AF855}">
      <dgm:prSet/>
      <dgm:spPr/>
      <dgm:t>
        <a:bodyPr/>
        <a:lstStyle/>
        <a:p>
          <a:endParaRPr lang="lv-LV"/>
        </a:p>
      </dgm:t>
    </dgm:pt>
    <dgm:pt modelId="{0FAAAF89-04BE-4BE1-8F99-E7679ED13C57}" type="sibTrans" cxnId="{7CE037F2-6187-4CF2-B8CA-3FC9176AF855}">
      <dgm:prSet/>
      <dgm:spPr/>
      <dgm:t>
        <a:bodyPr/>
        <a:lstStyle/>
        <a:p>
          <a:endParaRPr lang="lv-LV"/>
        </a:p>
      </dgm:t>
    </dgm:pt>
    <dgm:pt modelId="{8798DCC9-ED8E-48C0-84C1-B8CCCE741B78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Materiāli “B “</a:t>
          </a:r>
        </a:p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1000 gab. par Ls3,00=Ls3000,00</a:t>
          </a:r>
          <a:endParaRPr lang="lv-LV" dirty="0"/>
        </a:p>
      </dgm:t>
    </dgm:pt>
    <dgm:pt modelId="{FA7C6626-A4EA-4FD0-8362-66EDB34FA5C5}" type="parTrans" cxnId="{3F7EE9AB-E69C-439C-8376-103581929CDD}">
      <dgm:prSet/>
      <dgm:spPr/>
      <dgm:t>
        <a:bodyPr/>
        <a:lstStyle/>
        <a:p>
          <a:endParaRPr lang="lv-LV"/>
        </a:p>
      </dgm:t>
    </dgm:pt>
    <dgm:pt modelId="{5561293C-7145-4454-8B32-99E8C23DAA2A}" type="sibTrans" cxnId="{3F7EE9AB-E69C-439C-8376-103581929CDD}">
      <dgm:prSet/>
      <dgm:spPr/>
      <dgm:t>
        <a:bodyPr/>
        <a:lstStyle/>
        <a:p>
          <a:endParaRPr lang="lv-LV"/>
        </a:p>
      </dgm:t>
    </dgm:pt>
    <dgm:pt modelId="{443AA497-43C5-4A99-89C6-AB75E87E642C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Materiāli “C “</a:t>
          </a:r>
        </a:p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1500 gab. par Ls3,00=Ls4500,00</a:t>
          </a:r>
          <a:endParaRPr lang="lv-LV" dirty="0"/>
        </a:p>
      </dgm:t>
    </dgm:pt>
    <dgm:pt modelId="{644C92AC-19D9-4746-9A0F-FF229683EACC}" type="parTrans" cxnId="{DE9AF8A5-A637-408C-836B-A5BE32A4182C}">
      <dgm:prSet/>
      <dgm:spPr/>
      <dgm:t>
        <a:bodyPr/>
        <a:lstStyle/>
        <a:p>
          <a:endParaRPr lang="lv-LV"/>
        </a:p>
      </dgm:t>
    </dgm:pt>
    <dgm:pt modelId="{75814EA8-080D-4D92-9D59-3178A2987AB8}" type="sibTrans" cxnId="{DE9AF8A5-A637-408C-836B-A5BE32A4182C}">
      <dgm:prSet/>
      <dgm:spPr/>
      <dgm:t>
        <a:bodyPr/>
        <a:lstStyle/>
        <a:p>
          <a:endParaRPr lang="lv-LV"/>
        </a:p>
      </dgm:t>
    </dgm:pt>
    <dgm:pt modelId="{383E6504-106B-4D2C-ACDC-3C583C63E1EF}" type="pres">
      <dgm:prSet presAssocID="{321E660F-B142-4EAF-94F6-9F1496776B0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A85FE5C8-8722-4B99-864A-CDB3054961BA}" type="pres">
      <dgm:prSet presAssocID="{5A4C4135-A7FA-4C9B-B87E-CDDBE2719CB3}" presName="hierRoot1" presStyleCnt="0">
        <dgm:presLayoutVars>
          <dgm:hierBranch val="init"/>
        </dgm:presLayoutVars>
      </dgm:prSet>
      <dgm:spPr/>
    </dgm:pt>
    <dgm:pt modelId="{74BF1E08-401A-465A-9AB6-0E43A6A3947B}" type="pres">
      <dgm:prSet presAssocID="{5A4C4135-A7FA-4C9B-B87E-CDDBE2719CB3}" presName="rootComposite1" presStyleCnt="0"/>
      <dgm:spPr/>
    </dgm:pt>
    <dgm:pt modelId="{E2489F0D-7E2C-4172-88BB-5492C52CC335}" type="pres">
      <dgm:prSet presAssocID="{5A4C4135-A7FA-4C9B-B87E-CDDBE2719CB3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3F724B15-D616-4D4D-AF7C-686FB8FC4980}" type="pres">
      <dgm:prSet presAssocID="{5A4C4135-A7FA-4C9B-B87E-CDDBE2719CB3}" presName="rootConnector1" presStyleLbl="node1" presStyleIdx="0" presStyleCnt="0"/>
      <dgm:spPr/>
      <dgm:t>
        <a:bodyPr/>
        <a:lstStyle/>
        <a:p>
          <a:endParaRPr lang="lv-LV"/>
        </a:p>
      </dgm:t>
    </dgm:pt>
    <dgm:pt modelId="{0873B8C3-7F54-494D-A5D8-5521F8CB9C0B}" type="pres">
      <dgm:prSet presAssocID="{5A4C4135-A7FA-4C9B-B87E-CDDBE2719CB3}" presName="hierChild2" presStyleCnt="0"/>
      <dgm:spPr/>
    </dgm:pt>
    <dgm:pt modelId="{814E8C6E-898C-4292-A346-A5A18C940C8D}" type="pres">
      <dgm:prSet presAssocID="{6B78A812-85E7-49A6-BC52-55EFAD749C41}" presName="Name37" presStyleLbl="parChTrans1D2" presStyleIdx="0" presStyleCnt="3"/>
      <dgm:spPr/>
      <dgm:t>
        <a:bodyPr/>
        <a:lstStyle/>
        <a:p>
          <a:endParaRPr lang="lv-LV"/>
        </a:p>
      </dgm:t>
    </dgm:pt>
    <dgm:pt modelId="{69634C93-9722-4DFC-990D-1B6E342E8D91}" type="pres">
      <dgm:prSet presAssocID="{3D23DEA9-B330-4826-BE45-6768AF7C3E55}" presName="hierRoot2" presStyleCnt="0">
        <dgm:presLayoutVars>
          <dgm:hierBranch val="init"/>
        </dgm:presLayoutVars>
      </dgm:prSet>
      <dgm:spPr/>
    </dgm:pt>
    <dgm:pt modelId="{5370109F-6AA2-4CEA-9CE3-2048041A8426}" type="pres">
      <dgm:prSet presAssocID="{3D23DEA9-B330-4826-BE45-6768AF7C3E55}" presName="rootComposite" presStyleCnt="0"/>
      <dgm:spPr/>
    </dgm:pt>
    <dgm:pt modelId="{239A1015-84B5-43C5-81B1-90C6EE5441F7}" type="pres">
      <dgm:prSet presAssocID="{3D23DEA9-B330-4826-BE45-6768AF7C3E55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ED302D30-85F0-421C-A0D6-96591B65B9E5}" type="pres">
      <dgm:prSet presAssocID="{3D23DEA9-B330-4826-BE45-6768AF7C3E55}" presName="rootConnector" presStyleLbl="node2" presStyleIdx="0" presStyleCnt="3"/>
      <dgm:spPr/>
      <dgm:t>
        <a:bodyPr/>
        <a:lstStyle/>
        <a:p>
          <a:endParaRPr lang="lv-LV"/>
        </a:p>
      </dgm:t>
    </dgm:pt>
    <dgm:pt modelId="{501582C5-B193-4914-85BB-737BF6404B86}" type="pres">
      <dgm:prSet presAssocID="{3D23DEA9-B330-4826-BE45-6768AF7C3E55}" presName="hierChild4" presStyleCnt="0"/>
      <dgm:spPr/>
    </dgm:pt>
    <dgm:pt modelId="{9F88A885-E323-416F-AC67-F983C7896BE3}" type="pres">
      <dgm:prSet presAssocID="{3D23DEA9-B330-4826-BE45-6768AF7C3E55}" presName="hierChild5" presStyleCnt="0"/>
      <dgm:spPr/>
    </dgm:pt>
    <dgm:pt modelId="{745170E2-2F3F-4CCF-B896-34F7AD7CCA5D}" type="pres">
      <dgm:prSet presAssocID="{FA7C6626-A4EA-4FD0-8362-66EDB34FA5C5}" presName="Name37" presStyleLbl="parChTrans1D2" presStyleIdx="1" presStyleCnt="3"/>
      <dgm:spPr/>
      <dgm:t>
        <a:bodyPr/>
        <a:lstStyle/>
        <a:p>
          <a:endParaRPr lang="lv-LV"/>
        </a:p>
      </dgm:t>
    </dgm:pt>
    <dgm:pt modelId="{1A682E6B-1331-491F-AD4D-DC9DE81A1AA3}" type="pres">
      <dgm:prSet presAssocID="{8798DCC9-ED8E-48C0-84C1-B8CCCE741B78}" presName="hierRoot2" presStyleCnt="0">
        <dgm:presLayoutVars>
          <dgm:hierBranch val="init"/>
        </dgm:presLayoutVars>
      </dgm:prSet>
      <dgm:spPr/>
    </dgm:pt>
    <dgm:pt modelId="{DBD70AE4-B902-4B26-9120-C970C40192FE}" type="pres">
      <dgm:prSet presAssocID="{8798DCC9-ED8E-48C0-84C1-B8CCCE741B78}" presName="rootComposite" presStyleCnt="0"/>
      <dgm:spPr/>
    </dgm:pt>
    <dgm:pt modelId="{021C86AB-60E7-4156-B92D-95A57EBB958A}" type="pres">
      <dgm:prSet presAssocID="{8798DCC9-ED8E-48C0-84C1-B8CCCE741B78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B01ACD13-3FB5-415F-A736-F76CA9250976}" type="pres">
      <dgm:prSet presAssocID="{8798DCC9-ED8E-48C0-84C1-B8CCCE741B78}" presName="rootConnector" presStyleLbl="node2" presStyleIdx="1" presStyleCnt="3"/>
      <dgm:spPr/>
      <dgm:t>
        <a:bodyPr/>
        <a:lstStyle/>
        <a:p>
          <a:endParaRPr lang="lv-LV"/>
        </a:p>
      </dgm:t>
    </dgm:pt>
    <dgm:pt modelId="{053AFA23-8197-4DEA-A6E5-E317E8A0FEA8}" type="pres">
      <dgm:prSet presAssocID="{8798DCC9-ED8E-48C0-84C1-B8CCCE741B78}" presName="hierChild4" presStyleCnt="0"/>
      <dgm:spPr/>
    </dgm:pt>
    <dgm:pt modelId="{81DE4399-9FCD-4FFC-A0A1-AB2C695EB038}" type="pres">
      <dgm:prSet presAssocID="{8798DCC9-ED8E-48C0-84C1-B8CCCE741B78}" presName="hierChild5" presStyleCnt="0"/>
      <dgm:spPr/>
    </dgm:pt>
    <dgm:pt modelId="{552A50C5-1526-40A3-BB92-900200C0286D}" type="pres">
      <dgm:prSet presAssocID="{644C92AC-19D9-4746-9A0F-FF229683EACC}" presName="Name37" presStyleLbl="parChTrans1D2" presStyleIdx="2" presStyleCnt="3"/>
      <dgm:spPr/>
      <dgm:t>
        <a:bodyPr/>
        <a:lstStyle/>
        <a:p>
          <a:endParaRPr lang="lv-LV"/>
        </a:p>
      </dgm:t>
    </dgm:pt>
    <dgm:pt modelId="{ABA886B5-D13F-40F0-B458-8D4D343F8806}" type="pres">
      <dgm:prSet presAssocID="{443AA497-43C5-4A99-89C6-AB75E87E642C}" presName="hierRoot2" presStyleCnt="0">
        <dgm:presLayoutVars>
          <dgm:hierBranch val="init"/>
        </dgm:presLayoutVars>
      </dgm:prSet>
      <dgm:spPr/>
    </dgm:pt>
    <dgm:pt modelId="{C6D4EC39-9D4E-40E2-9565-A4352015ABFD}" type="pres">
      <dgm:prSet presAssocID="{443AA497-43C5-4A99-89C6-AB75E87E642C}" presName="rootComposite" presStyleCnt="0"/>
      <dgm:spPr/>
    </dgm:pt>
    <dgm:pt modelId="{FD294732-8533-4129-A6A5-3484B17CD87A}" type="pres">
      <dgm:prSet presAssocID="{443AA497-43C5-4A99-89C6-AB75E87E642C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DF7CD79B-2F2C-49FD-AF48-6F5AA602957B}" type="pres">
      <dgm:prSet presAssocID="{443AA497-43C5-4A99-89C6-AB75E87E642C}" presName="rootConnector" presStyleLbl="node2" presStyleIdx="2" presStyleCnt="3"/>
      <dgm:spPr/>
      <dgm:t>
        <a:bodyPr/>
        <a:lstStyle/>
        <a:p>
          <a:endParaRPr lang="lv-LV"/>
        </a:p>
      </dgm:t>
    </dgm:pt>
    <dgm:pt modelId="{8CA5BAE1-8B33-4D1E-BBCE-7C0A90C2CE18}" type="pres">
      <dgm:prSet presAssocID="{443AA497-43C5-4A99-89C6-AB75E87E642C}" presName="hierChild4" presStyleCnt="0"/>
      <dgm:spPr/>
    </dgm:pt>
    <dgm:pt modelId="{12872098-3C3F-434A-84D0-34E5FBD0E5BA}" type="pres">
      <dgm:prSet presAssocID="{443AA497-43C5-4A99-89C6-AB75E87E642C}" presName="hierChild5" presStyleCnt="0"/>
      <dgm:spPr/>
    </dgm:pt>
    <dgm:pt modelId="{23C77C75-25E0-4DEB-8209-6D75E619DD70}" type="pres">
      <dgm:prSet presAssocID="{5A4C4135-A7FA-4C9B-B87E-CDDBE2719CB3}" presName="hierChild3" presStyleCnt="0"/>
      <dgm:spPr/>
    </dgm:pt>
  </dgm:ptLst>
  <dgm:cxnLst>
    <dgm:cxn modelId="{7CE037F2-6187-4CF2-B8CA-3FC9176AF855}" srcId="{5A4C4135-A7FA-4C9B-B87E-CDDBE2719CB3}" destId="{3D23DEA9-B330-4826-BE45-6768AF7C3E55}" srcOrd="0" destOrd="0" parTransId="{6B78A812-85E7-49A6-BC52-55EFAD749C41}" sibTransId="{0FAAAF89-04BE-4BE1-8F99-E7679ED13C57}"/>
    <dgm:cxn modelId="{B80E7A40-3475-4D32-B734-DEB093DBAEE2}" type="presOf" srcId="{8798DCC9-ED8E-48C0-84C1-B8CCCE741B78}" destId="{B01ACD13-3FB5-415F-A736-F76CA9250976}" srcOrd="1" destOrd="0" presId="urn:microsoft.com/office/officeart/2005/8/layout/orgChart1"/>
    <dgm:cxn modelId="{FA0D6513-3F29-4B35-B384-54D0548534A0}" type="presOf" srcId="{3D23DEA9-B330-4826-BE45-6768AF7C3E55}" destId="{239A1015-84B5-43C5-81B1-90C6EE5441F7}" srcOrd="0" destOrd="0" presId="urn:microsoft.com/office/officeart/2005/8/layout/orgChart1"/>
    <dgm:cxn modelId="{660F2928-108D-4E20-B69D-923C2D389EB7}" type="presOf" srcId="{644C92AC-19D9-4746-9A0F-FF229683EACC}" destId="{552A50C5-1526-40A3-BB92-900200C0286D}" srcOrd="0" destOrd="0" presId="urn:microsoft.com/office/officeart/2005/8/layout/orgChart1"/>
    <dgm:cxn modelId="{36BFD167-CFD7-4B12-B1AA-EA8F327F46FB}" type="presOf" srcId="{3D23DEA9-B330-4826-BE45-6768AF7C3E55}" destId="{ED302D30-85F0-421C-A0D6-96591B65B9E5}" srcOrd="1" destOrd="0" presId="urn:microsoft.com/office/officeart/2005/8/layout/orgChart1"/>
    <dgm:cxn modelId="{2DC7950A-C04B-417E-8300-3E8125987EB3}" type="presOf" srcId="{443AA497-43C5-4A99-89C6-AB75E87E642C}" destId="{FD294732-8533-4129-A6A5-3484B17CD87A}" srcOrd="0" destOrd="0" presId="urn:microsoft.com/office/officeart/2005/8/layout/orgChart1"/>
    <dgm:cxn modelId="{2A26C2FF-DC06-4384-B41A-01BBB90CA65E}" type="presOf" srcId="{443AA497-43C5-4A99-89C6-AB75E87E642C}" destId="{DF7CD79B-2F2C-49FD-AF48-6F5AA602957B}" srcOrd="1" destOrd="0" presId="urn:microsoft.com/office/officeart/2005/8/layout/orgChart1"/>
    <dgm:cxn modelId="{0F78784C-5BE8-4183-AE41-71A9B7315541}" type="presOf" srcId="{8798DCC9-ED8E-48C0-84C1-B8CCCE741B78}" destId="{021C86AB-60E7-4156-B92D-95A57EBB958A}" srcOrd="0" destOrd="0" presId="urn:microsoft.com/office/officeart/2005/8/layout/orgChart1"/>
    <dgm:cxn modelId="{B202AF1A-7242-4284-9722-D9E5407A9270}" type="presOf" srcId="{5A4C4135-A7FA-4C9B-B87E-CDDBE2719CB3}" destId="{3F724B15-D616-4D4D-AF7C-686FB8FC4980}" srcOrd="1" destOrd="0" presId="urn:microsoft.com/office/officeart/2005/8/layout/orgChart1"/>
    <dgm:cxn modelId="{40DD48D3-0CF1-4020-822B-09AD65627B21}" type="presOf" srcId="{6B78A812-85E7-49A6-BC52-55EFAD749C41}" destId="{814E8C6E-898C-4292-A346-A5A18C940C8D}" srcOrd="0" destOrd="0" presId="urn:microsoft.com/office/officeart/2005/8/layout/orgChart1"/>
    <dgm:cxn modelId="{8104EA91-0E41-474A-8234-0BF10E199596}" srcId="{321E660F-B142-4EAF-94F6-9F1496776B01}" destId="{5A4C4135-A7FA-4C9B-B87E-CDDBE2719CB3}" srcOrd="0" destOrd="0" parTransId="{8E864F84-56D8-4B72-9B63-7EE7A822433D}" sibTransId="{667E0F83-EDB2-456B-9B8C-564D49CEDD3D}"/>
    <dgm:cxn modelId="{DE9AF8A5-A637-408C-836B-A5BE32A4182C}" srcId="{5A4C4135-A7FA-4C9B-B87E-CDDBE2719CB3}" destId="{443AA497-43C5-4A99-89C6-AB75E87E642C}" srcOrd="2" destOrd="0" parTransId="{644C92AC-19D9-4746-9A0F-FF229683EACC}" sibTransId="{75814EA8-080D-4D92-9D59-3178A2987AB8}"/>
    <dgm:cxn modelId="{1EB91CA6-CC47-484F-834F-C174C08F2F17}" type="presOf" srcId="{5A4C4135-A7FA-4C9B-B87E-CDDBE2719CB3}" destId="{E2489F0D-7E2C-4172-88BB-5492C52CC335}" srcOrd="0" destOrd="0" presId="urn:microsoft.com/office/officeart/2005/8/layout/orgChart1"/>
    <dgm:cxn modelId="{12329B7F-4521-4729-9502-B509124CE816}" type="presOf" srcId="{FA7C6626-A4EA-4FD0-8362-66EDB34FA5C5}" destId="{745170E2-2F3F-4CCF-B896-34F7AD7CCA5D}" srcOrd="0" destOrd="0" presId="urn:microsoft.com/office/officeart/2005/8/layout/orgChart1"/>
    <dgm:cxn modelId="{27C78976-1F6D-410D-A654-627167DB0300}" type="presOf" srcId="{321E660F-B142-4EAF-94F6-9F1496776B01}" destId="{383E6504-106B-4D2C-ACDC-3C583C63E1EF}" srcOrd="0" destOrd="0" presId="urn:microsoft.com/office/officeart/2005/8/layout/orgChart1"/>
    <dgm:cxn modelId="{3F7EE9AB-E69C-439C-8376-103581929CDD}" srcId="{5A4C4135-A7FA-4C9B-B87E-CDDBE2719CB3}" destId="{8798DCC9-ED8E-48C0-84C1-B8CCCE741B78}" srcOrd="1" destOrd="0" parTransId="{FA7C6626-A4EA-4FD0-8362-66EDB34FA5C5}" sibTransId="{5561293C-7145-4454-8B32-99E8C23DAA2A}"/>
    <dgm:cxn modelId="{508A9823-A217-4F29-916D-08DFE2E4C827}" type="presParOf" srcId="{383E6504-106B-4D2C-ACDC-3C583C63E1EF}" destId="{A85FE5C8-8722-4B99-864A-CDB3054961BA}" srcOrd="0" destOrd="0" presId="urn:microsoft.com/office/officeart/2005/8/layout/orgChart1"/>
    <dgm:cxn modelId="{EA7A64FF-50CF-4C2F-923E-D63E77F786E7}" type="presParOf" srcId="{A85FE5C8-8722-4B99-864A-CDB3054961BA}" destId="{74BF1E08-401A-465A-9AB6-0E43A6A3947B}" srcOrd="0" destOrd="0" presId="urn:microsoft.com/office/officeart/2005/8/layout/orgChart1"/>
    <dgm:cxn modelId="{8870F0A9-DB75-4CDE-9995-C717C18225FA}" type="presParOf" srcId="{74BF1E08-401A-465A-9AB6-0E43A6A3947B}" destId="{E2489F0D-7E2C-4172-88BB-5492C52CC335}" srcOrd="0" destOrd="0" presId="urn:microsoft.com/office/officeart/2005/8/layout/orgChart1"/>
    <dgm:cxn modelId="{4EDA1614-B9B2-4869-AF55-33E80AABF880}" type="presParOf" srcId="{74BF1E08-401A-465A-9AB6-0E43A6A3947B}" destId="{3F724B15-D616-4D4D-AF7C-686FB8FC4980}" srcOrd="1" destOrd="0" presId="urn:microsoft.com/office/officeart/2005/8/layout/orgChart1"/>
    <dgm:cxn modelId="{968B53BC-079E-4713-B3AB-E52C7E8A2EC1}" type="presParOf" srcId="{A85FE5C8-8722-4B99-864A-CDB3054961BA}" destId="{0873B8C3-7F54-494D-A5D8-5521F8CB9C0B}" srcOrd="1" destOrd="0" presId="urn:microsoft.com/office/officeart/2005/8/layout/orgChart1"/>
    <dgm:cxn modelId="{23255DFD-44D4-4076-A45F-FD110CCCE54A}" type="presParOf" srcId="{0873B8C3-7F54-494D-A5D8-5521F8CB9C0B}" destId="{814E8C6E-898C-4292-A346-A5A18C940C8D}" srcOrd="0" destOrd="0" presId="urn:microsoft.com/office/officeart/2005/8/layout/orgChart1"/>
    <dgm:cxn modelId="{194B7DA1-882B-4EBD-B85B-8E43445EBF7B}" type="presParOf" srcId="{0873B8C3-7F54-494D-A5D8-5521F8CB9C0B}" destId="{69634C93-9722-4DFC-990D-1B6E342E8D91}" srcOrd="1" destOrd="0" presId="urn:microsoft.com/office/officeart/2005/8/layout/orgChart1"/>
    <dgm:cxn modelId="{E3E8EEB1-18B0-429C-AD51-B77DA664C282}" type="presParOf" srcId="{69634C93-9722-4DFC-990D-1B6E342E8D91}" destId="{5370109F-6AA2-4CEA-9CE3-2048041A8426}" srcOrd="0" destOrd="0" presId="urn:microsoft.com/office/officeart/2005/8/layout/orgChart1"/>
    <dgm:cxn modelId="{4CE08826-6AA3-43E0-A651-89DF0855BC8D}" type="presParOf" srcId="{5370109F-6AA2-4CEA-9CE3-2048041A8426}" destId="{239A1015-84B5-43C5-81B1-90C6EE5441F7}" srcOrd="0" destOrd="0" presId="urn:microsoft.com/office/officeart/2005/8/layout/orgChart1"/>
    <dgm:cxn modelId="{9B9D150C-4B77-46C8-8F9D-1F1CEBDFB2A0}" type="presParOf" srcId="{5370109F-6AA2-4CEA-9CE3-2048041A8426}" destId="{ED302D30-85F0-421C-A0D6-96591B65B9E5}" srcOrd="1" destOrd="0" presId="urn:microsoft.com/office/officeart/2005/8/layout/orgChart1"/>
    <dgm:cxn modelId="{B6A6DFB2-4A2E-4546-ABE3-1466E24F4DDD}" type="presParOf" srcId="{69634C93-9722-4DFC-990D-1B6E342E8D91}" destId="{501582C5-B193-4914-85BB-737BF6404B86}" srcOrd="1" destOrd="0" presId="urn:microsoft.com/office/officeart/2005/8/layout/orgChart1"/>
    <dgm:cxn modelId="{78EC9683-AC02-48B0-BB7F-02328CBF2544}" type="presParOf" srcId="{69634C93-9722-4DFC-990D-1B6E342E8D91}" destId="{9F88A885-E323-416F-AC67-F983C7896BE3}" srcOrd="2" destOrd="0" presId="urn:microsoft.com/office/officeart/2005/8/layout/orgChart1"/>
    <dgm:cxn modelId="{48DD3733-E0D4-4EB9-AFFD-C50281C70959}" type="presParOf" srcId="{0873B8C3-7F54-494D-A5D8-5521F8CB9C0B}" destId="{745170E2-2F3F-4CCF-B896-34F7AD7CCA5D}" srcOrd="2" destOrd="0" presId="urn:microsoft.com/office/officeart/2005/8/layout/orgChart1"/>
    <dgm:cxn modelId="{6770CF51-AD49-4514-88D3-54D74406898D}" type="presParOf" srcId="{0873B8C3-7F54-494D-A5D8-5521F8CB9C0B}" destId="{1A682E6B-1331-491F-AD4D-DC9DE81A1AA3}" srcOrd="3" destOrd="0" presId="urn:microsoft.com/office/officeart/2005/8/layout/orgChart1"/>
    <dgm:cxn modelId="{3D565C40-0779-40EC-8B94-2E647898914C}" type="presParOf" srcId="{1A682E6B-1331-491F-AD4D-DC9DE81A1AA3}" destId="{DBD70AE4-B902-4B26-9120-C970C40192FE}" srcOrd="0" destOrd="0" presId="urn:microsoft.com/office/officeart/2005/8/layout/orgChart1"/>
    <dgm:cxn modelId="{BFCDB533-3522-41DA-90D2-61A74941A792}" type="presParOf" srcId="{DBD70AE4-B902-4B26-9120-C970C40192FE}" destId="{021C86AB-60E7-4156-B92D-95A57EBB958A}" srcOrd="0" destOrd="0" presId="urn:microsoft.com/office/officeart/2005/8/layout/orgChart1"/>
    <dgm:cxn modelId="{EF6B9918-D063-4D85-9EF6-254D4B644FD4}" type="presParOf" srcId="{DBD70AE4-B902-4B26-9120-C970C40192FE}" destId="{B01ACD13-3FB5-415F-A736-F76CA9250976}" srcOrd="1" destOrd="0" presId="urn:microsoft.com/office/officeart/2005/8/layout/orgChart1"/>
    <dgm:cxn modelId="{84F643C1-49D3-4585-B642-8830748B2DCB}" type="presParOf" srcId="{1A682E6B-1331-491F-AD4D-DC9DE81A1AA3}" destId="{053AFA23-8197-4DEA-A6E5-E317E8A0FEA8}" srcOrd="1" destOrd="0" presId="urn:microsoft.com/office/officeart/2005/8/layout/orgChart1"/>
    <dgm:cxn modelId="{099297FA-7047-4BBF-B953-D7C085341999}" type="presParOf" srcId="{1A682E6B-1331-491F-AD4D-DC9DE81A1AA3}" destId="{81DE4399-9FCD-4FFC-A0A1-AB2C695EB038}" srcOrd="2" destOrd="0" presId="urn:microsoft.com/office/officeart/2005/8/layout/orgChart1"/>
    <dgm:cxn modelId="{B1C797F3-C319-4E85-8F92-FD3B8517A2FF}" type="presParOf" srcId="{0873B8C3-7F54-494D-A5D8-5521F8CB9C0B}" destId="{552A50C5-1526-40A3-BB92-900200C0286D}" srcOrd="4" destOrd="0" presId="urn:microsoft.com/office/officeart/2005/8/layout/orgChart1"/>
    <dgm:cxn modelId="{644DC1F6-7129-455D-8E4C-909A1AE50A93}" type="presParOf" srcId="{0873B8C3-7F54-494D-A5D8-5521F8CB9C0B}" destId="{ABA886B5-D13F-40F0-B458-8D4D343F8806}" srcOrd="5" destOrd="0" presId="urn:microsoft.com/office/officeart/2005/8/layout/orgChart1"/>
    <dgm:cxn modelId="{8BA38774-E807-40C9-9F47-1F456B2A4CB3}" type="presParOf" srcId="{ABA886B5-D13F-40F0-B458-8D4D343F8806}" destId="{C6D4EC39-9D4E-40E2-9565-A4352015ABFD}" srcOrd="0" destOrd="0" presId="urn:microsoft.com/office/officeart/2005/8/layout/orgChart1"/>
    <dgm:cxn modelId="{A8F2E0FB-7C1A-4B1A-BA87-118C5A29225B}" type="presParOf" srcId="{C6D4EC39-9D4E-40E2-9565-A4352015ABFD}" destId="{FD294732-8533-4129-A6A5-3484B17CD87A}" srcOrd="0" destOrd="0" presId="urn:microsoft.com/office/officeart/2005/8/layout/orgChart1"/>
    <dgm:cxn modelId="{8130E783-016F-43DD-826B-8A96566067E7}" type="presParOf" srcId="{C6D4EC39-9D4E-40E2-9565-A4352015ABFD}" destId="{DF7CD79B-2F2C-49FD-AF48-6F5AA602957B}" srcOrd="1" destOrd="0" presId="urn:microsoft.com/office/officeart/2005/8/layout/orgChart1"/>
    <dgm:cxn modelId="{B5E510BC-3537-4445-AEFA-1AA0D35BDDE0}" type="presParOf" srcId="{ABA886B5-D13F-40F0-B458-8D4D343F8806}" destId="{8CA5BAE1-8B33-4D1E-BBCE-7C0A90C2CE18}" srcOrd="1" destOrd="0" presId="urn:microsoft.com/office/officeart/2005/8/layout/orgChart1"/>
    <dgm:cxn modelId="{E851C649-DE5A-4A55-B610-E48F1796D7EE}" type="presParOf" srcId="{ABA886B5-D13F-40F0-B458-8D4D343F8806}" destId="{12872098-3C3F-434A-84D0-34E5FBD0E5BA}" srcOrd="2" destOrd="0" presId="urn:microsoft.com/office/officeart/2005/8/layout/orgChart1"/>
    <dgm:cxn modelId="{0B2D4E12-B673-4682-92F3-813F770BE3A6}" type="presParOf" srcId="{A85FE5C8-8722-4B99-864A-CDB3054961BA}" destId="{23C77C75-25E0-4DEB-8209-6D75E619DD7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52A50C5-1526-40A3-BB92-900200C0286D}">
      <dsp:nvSpPr>
        <dsp:cNvPr id="0" name=""/>
        <dsp:cNvSpPr/>
      </dsp:nvSpPr>
      <dsp:spPr>
        <a:xfrm>
          <a:off x="4114799" y="1876216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29"/>
              </a:lnTo>
              <a:lnTo>
                <a:pt x="2911251" y="252629"/>
              </a:lnTo>
              <a:lnTo>
                <a:pt x="2911251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5170E2-2F3F-4CCF-B896-34F7AD7CCA5D}">
      <dsp:nvSpPr>
        <dsp:cNvPr id="0" name=""/>
        <dsp:cNvSpPr/>
      </dsp:nvSpPr>
      <dsp:spPr>
        <a:xfrm>
          <a:off x="4069079" y="1876216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4E8C6E-898C-4292-A346-A5A18C940C8D}">
      <dsp:nvSpPr>
        <dsp:cNvPr id="0" name=""/>
        <dsp:cNvSpPr/>
      </dsp:nvSpPr>
      <dsp:spPr>
        <a:xfrm>
          <a:off x="1203548" y="1876216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489F0D-7E2C-4172-88BB-5492C52CC335}">
      <dsp:nvSpPr>
        <dsp:cNvPr id="0" name=""/>
        <dsp:cNvSpPr/>
      </dsp:nvSpPr>
      <dsp:spPr>
        <a:xfrm>
          <a:off x="2911803" y="673219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Izejvielas un materiāli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11803" y="673219"/>
        <a:ext cx="2405992" cy="1202996"/>
      </dsp:txXfrm>
    </dsp:sp>
    <dsp:sp modelId="{239A1015-84B5-43C5-81B1-90C6EE5441F7}">
      <dsp:nvSpPr>
        <dsp:cNvPr id="0" name=""/>
        <dsp:cNvSpPr/>
      </dsp:nvSpPr>
      <dsp:spPr>
        <a:xfrm>
          <a:off x="552" y="2381474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Materiāli “A “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2000 gab. par Ls1,00=Ls2000,00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52" y="2381474"/>
        <a:ext cx="2405992" cy="1202996"/>
      </dsp:txXfrm>
    </dsp:sp>
    <dsp:sp modelId="{021C86AB-60E7-4156-B92D-95A57EBB958A}">
      <dsp:nvSpPr>
        <dsp:cNvPr id="0" name=""/>
        <dsp:cNvSpPr/>
      </dsp:nvSpPr>
      <dsp:spPr>
        <a:xfrm>
          <a:off x="2911803" y="2381474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Materiāli “B “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1000 gab. par Ls3,00=Ls3000,00</a:t>
          </a:r>
          <a:endParaRPr lang="lv-LV" sz="2400" kern="1200" dirty="0"/>
        </a:p>
      </dsp:txBody>
      <dsp:txXfrm>
        <a:off x="2911803" y="2381474"/>
        <a:ext cx="2405992" cy="1202996"/>
      </dsp:txXfrm>
    </dsp:sp>
    <dsp:sp modelId="{FD294732-8533-4129-A6A5-3484B17CD87A}">
      <dsp:nvSpPr>
        <dsp:cNvPr id="0" name=""/>
        <dsp:cNvSpPr/>
      </dsp:nvSpPr>
      <dsp:spPr>
        <a:xfrm>
          <a:off x="5823054" y="2381474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Materiāli “C “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1500 gab. par Ls3,00=Ls4500,00</a:t>
          </a:r>
          <a:endParaRPr lang="lv-LV" sz="2400" kern="1200" dirty="0"/>
        </a:p>
      </dsp:txBody>
      <dsp:txXfrm>
        <a:off x="5823054" y="2381474"/>
        <a:ext cx="2405992" cy="1202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9FEC-5B43-4823-A374-7B5CA723133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0B6F0-C770-4250-8A04-E23101291936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9FEC-5B43-4823-A374-7B5CA723133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0B6F0-C770-4250-8A04-E23101291936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9FEC-5B43-4823-A374-7B5CA723133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0B6F0-C770-4250-8A04-E23101291936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9FEC-5B43-4823-A374-7B5CA723133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0B6F0-C770-4250-8A04-E23101291936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9FEC-5B43-4823-A374-7B5CA723133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0B6F0-C770-4250-8A04-E23101291936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9FEC-5B43-4823-A374-7B5CA723133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0B6F0-C770-4250-8A04-E23101291936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9FEC-5B43-4823-A374-7B5CA723133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0B6F0-C770-4250-8A04-E23101291936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9FEC-5B43-4823-A374-7B5CA723133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0B6F0-C770-4250-8A04-E23101291936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9FEC-5B43-4823-A374-7B5CA723133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0B6F0-C770-4250-8A04-E23101291936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9FEC-5B43-4823-A374-7B5CA723133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0B6F0-C770-4250-8A04-E23101291936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9FEC-5B43-4823-A374-7B5CA723133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0B6F0-C770-4250-8A04-E23101291936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19FEC-5B43-4823-A374-7B5CA7231336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0B6F0-C770-4250-8A04-E23101291936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1470025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GRĀMATVEDĪBAS KONTI UN DIVKĀRŠAIS IERAKSTS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371600" y="3286125"/>
            <a:ext cx="6400800" cy="221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Skolotāja Klāra Paipala</a:t>
            </a:r>
          </a:p>
          <a:p>
            <a:endParaRPr lang="lv-LV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ESF projekts  „Rīgas Valsts tehnikuma sākotnējās profesionālās 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izglītības programmu īstenošanas kvalitātes uzlabošana”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Vienošanās Nr. 2010/0106/1DP/1.2.1.1.3./09/APIA/VIAA/047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 </a:t>
            </a:r>
            <a:endParaRPr lang="lv-LV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Kontu atvēršana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71940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Sākuma saldo ierakstīšanu no bilances attiecīgajos kontos sauc par 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kontu atvēršanu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Atverot kontus, bilances aktīva posteņu summas ieraksta aktīva kontu debetā, bet pasīva posteņu summas -  pasīva kontu kredītā.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Kontu atlikums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71874"/>
          </a:xfrm>
        </p:spPr>
        <p:txBody>
          <a:bodyPr/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Kontu atlikumu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pārskata perioda beigās 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(S. b.) aprēķina: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aktīva kontiem: 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. s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. (D) + DA – KA = S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. b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. (D);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pasīva kontiem: 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. s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. (K) + KA – DA = S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. b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. (K).</a:t>
            </a:r>
            <a:endParaRPr lang="lv-LV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Sintētiskie un analītiskie konti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3214709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Pēc uzskaites objektu detalizācijas pakāpes grāmatvedības kontus iedala:</a:t>
            </a:r>
          </a:p>
          <a:p>
            <a:pPr lvl="2"/>
            <a:r>
              <a:rPr lang="lv-LV" sz="2800" b="1" dirty="0" smtClean="0">
                <a:latin typeface="Times New Roman" pitchFamily="18" charset="0"/>
                <a:cs typeface="Times New Roman" pitchFamily="18" charset="0"/>
              </a:rPr>
              <a:t>sintētiskajos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 kontos;</a:t>
            </a:r>
          </a:p>
          <a:p>
            <a:pPr lvl="2"/>
            <a:r>
              <a:rPr lang="lv-LV" sz="2800" b="1" dirty="0" smtClean="0">
                <a:latin typeface="Times New Roman" pitchFamily="18" charset="0"/>
                <a:cs typeface="Times New Roman" pitchFamily="18" charset="0"/>
              </a:rPr>
              <a:t>analītiskajos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 kontos.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Sintētiskie un analītiskie konti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257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71538" y="2643182"/>
            <a:ext cx="2000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Sintētiskais konts</a:t>
            </a:r>
            <a:endParaRPr lang="lv-LV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0430" y="5357826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Analītiskie konti</a:t>
            </a:r>
            <a:endParaRPr lang="lv-LV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Divkāršais ieraksts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0239"/>
            <a:ext cx="8229600" cy="2786083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Saimnieciskās operācijas grāmatvedības kontos jāatspoguļo divkārša ieraksta veidā – viena konta debetā un otra konta kredītā par vienu un to pašu summu.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Kontu korespondence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576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Kontu savstarpējo sakaru, kas rodas, atspoguļojot saimnieciskās operācijas ar divkāršo ierakstu, sauc par 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kontu korespondenci.</a:t>
            </a:r>
          </a:p>
          <a:p>
            <a:pPr>
              <a:buNone/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Praktiskajā grāmatvedībā uz attaisnojošiem dokumentiem uzraksta, kādam kontam debetā un kādam kontam kredītā un par kādu summu operācija rakstāma.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Šādu atzīmi sauc par 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grāmatojumu.</a:t>
            </a:r>
            <a:endParaRPr lang="lv-LV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Vienkāršais grāmatojums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86254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Operācijas atspoguļošanā piedalās 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divi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konti.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Piemērs:</a:t>
            </a:r>
          </a:p>
          <a:p>
            <a:pPr>
              <a:buNone/>
            </a:pPr>
            <a:r>
              <a:rPr lang="lv-LV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No bankas norēķina konta kasē saņemta nauda     2 000,00</a:t>
            </a:r>
          </a:p>
          <a:p>
            <a:pPr>
              <a:buNone/>
            </a:pPr>
            <a:r>
              <a:rPr lang="lv-LV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D – Kase 			2 000,00</a:t>
            </a:r>
          </a:p>
          <a:p>
            <a:pPr>
              <a:buNone/>
            </a:pPr>
            <a:r>
              <a:rPr lang="lv-LV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K – Norēķinu konts	2 000,00</a:t>
            </a:r>
            <a:endParaRPr lang="lv-LV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Saliktais  grāmatojums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43378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Operācijas atspoguļošanā piedalās 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trīs vai vairāki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konti.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Piemērs:</a:t>
            </a:r>
          </a:p>
          <a:p>
            <a:pPr>
              <a:buNone/>
            </a:pPr>
            <a:r>
              <a:rPr lang="lv-LV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Firmas īpašnieki palielina pamatkapitālu, ieguldot naudu Ls 2000,00 un pamatlīdzekļus Ls 3000,00.</a:t>
            </a:r>
          </a:p>
          <a:p>
            <a:pPr>
              <a:buNone/>
            </a:pPr>
            <a:r>
              <a:rPr lang="lv-LV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D – Nauda 				2000,00</a:t>
            </a:r>
          </a:p>
          <a:p>
            <a:pPr>
              <a:buNone/>
            </a:pPr>
            <a:r>
              <a:rPr lang="lv-LV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D – Pamatlīdzekļi			3000,00</a:t>
            </a:r>
          </a:p>
          <a:p>
            <a:pPr>
              <a:buNone/>
            </a:pPr>
            <a:r>
              <a:rPr lang="lv-LV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K – Pamatkapitāls			5000,00</a:t>
            </a:r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>
                <a:latin typeface="Times New Roman" pitchFamily="18" charset="0"/>
                <a:cs typeface="Times New Roman" pitchFamily="18" charset="0"/>
              </a:rPr>
              <a:t>Iespējamie informācijas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resursi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/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1. V. Kvēle. Grāmatvedības jēdzienu skaidrojošā vārdnīca. Izdevniecība “Avots”. 2005.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2. R.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Grigorjeva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Grāmatvedības pamati.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Rīga:SIA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“Izglītības soļi”, 2002.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3.www.wikipedia.org. </a:t>
            </a:r>
            <a:endParaRPr lang="lv-LV" smtClean="0">
              <a:latin typeface="Times New Roman" pitchFamily="18" charset="0"/>
              <a:cs typeface="Times New Roman" pitchFamily="18" charset="0"/>
            </a:endParaRPr>
          </a:p>
          <a:p>
            <a:endParaRPr lang="lv-LV" dirty="0"/>
          </a:p>
        </p:txBody>
      </p:sp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/>
          <a:lstStyle/>
          <a:p>
            <a:pPr algn="ctr"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Paldies par uzmanību!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Konta jēdziens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71874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Konts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ir  īpašs grāmatvedības paņēmiens uzskaites datu grupēšanai, tekošai uzskaitei un kontrolei.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Katram bilances postenim ir attiecīgs līdzekļu vai līdzekļu avotu konts.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Konta sākuma saldo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3"/>
            <a:ext cx="8229600" cy="3143273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Konta līdzekļu atlikumu perioda sākumā sauc par 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konta sākuma saldo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(S. s.).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Saldo summai kontā ir jāsakrīt ar attiecīgā bilances posteņa atlikuma summu bilancē.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Konta apgrozījums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43312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Konta palielinājuma summu vai samazinājuma summu pārskata periodā sauc par 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konta apgrozījumu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Debeta apgrozījums (DA)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Kredīta apgrozījums (KA)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Bilances aktīva konta uzbūve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  Debets	      Konta nosaukums		Kredīts</a:t>
            </a:r>
          </a:p>
          <a:p>
            <a:pPr>
              <a:buNone/>
            </a:pP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928662" y="2214554"/>
            <a:ext cx="7358114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3178959" y="3464719"/>
            <a:ext cx="23574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1472" y="2500306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Sākuma saldo (S. </a:t>
            </a:r>
            <a:r>
              <a:rPr lang="lv-LV" sz="24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lv-LV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472" y="3071810"/>
            <a:ext cx="7929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Apgrozījums pārskata                   Apgrozījums pārskata  periodā (DA)                                periodā (KA)</a:t>
            </a:r>
            <a:endParaRPr lang="lv-LV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472" y="4143380"/>
            <a:ext cx="378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Saldo perioda beigās (S. b.)</a:t>
            </a:r>
            <a:endParaRPr lang="lv-LV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17" name="Picture 1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Bilances konti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3340105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Aktīva konti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Pasīva konti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Aktīva – pasīva  (jauktie) konti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Līdzekļu konts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  				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        D	            </a:t>
            </a:r>
            <a:r>
              <a:rPr lang="lv-LV" i="1" dirty="0" smtClean="0">
                <a:latin typeface="Times New Roman" pitchFamily="18" charset="0"/>
                <a:cs typeface="Times New Roman" pitchFamily="18" charset="0"/>
              </a:rPr>
              <a:t>Aktīva konts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  K</a:t>
            </a:r>
          </a:p>
          <a:p>
            <a:pPr>
              <a:buNone/>
            </a:pP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000100" y="2857496"/>
            <a:ext cx="72866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3286116" y="4071942"/>
            <a:ext cx="24288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00100" y="2928934"/>
            <a:ext cx="6572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S. s</a:t>
            </a:r>
            <a:endParaRPr lang="lv-LV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00100" y="3500438"/>
            <a:ext cx="7000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lv-LV" sz="2400" dirty="0" smtClean="0"/>
              <a:t>                                                      - </a:t>
            </a:r>
            <a:endParaRPr lang="lv-LV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928662" y="4000504"/>
            <a:ext cx="7429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 palielinājums</a:t>
            </a:r>
            <a:r>
              <a:rPr lang="lv-LV" dirty="0" smtClean="0"/>
              <a:t>			</a:t>
            </a: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    samazinājums</a:t>
            </a:r>
            <a:endParaRPr lang="lv-LV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00100" y="4572008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S. b.</a:t>
            </a:r>
            <a:endParaRPr lang="lv-LV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19" name="Picture 18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Līdzekļu avotu konts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00502"/>
          </a:xfrm>
        </p:spPr>
        <p:txBody>
          <a:bodyPr/>
          <a:lstStyle/>
          <a:p>
            <a:pPr algn="ctr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         D	            </a:t>
            </a:r>
            <a:r>
              <a:rPr lang="lv-LV" i="1" dirty="0" smtClean="0">
                <a:latin typeface="Times New Roman" pitchFamily="18" charset="0"/>
                <a:cs typeface="Times New Roman" pitchFamily="18" charset="0"/>
              </a:rPr>
              <a:t>Pasīva konts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  K</a:t>
            </a:r>
          </a:p>
          <a:p>
            <a:pPr>
              <a:buNone/>
            </a:pPr>
            <a:endParaRPr lang="lv-LV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000100" y="2857496"/>
            <a:ext cx="72866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5400000">
            <a:off x="3286116" y="4071942"/>
            <a:ext cx="24288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000100" y="2928934"/>
            <a:ext cx="6572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				S. s</a:t>
            </a:r>
            <a:endParaRPr lang="lv-LV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3500438"/>
            <a:ext cx="7000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lv-LV" sz="2400" dirty="0" smtClean="0"/>
              <a:t>                                                     +</a:t>
            </a:r>
            <a:endParaRPr lang="lv-LV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928662" y="4000505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samazinājums		 	 palielinājums</a:t>
            </a:r>
          </a:p>
          <a:p>
            <a:r>
              <a:rPr lang="lv-LV" sz="2400" dirty="0" smtClean="0"/>
              <a:t>		</a:t>
            </a:r>
            <a:endParaRPr lang="lv-LV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0100" y="4572008"/>
            <a:ext cx="6072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				S. b.</a:t>
            </a:r>
            <a:endParaRPr lang="lv-LV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12" name="Picture 11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Jauktie konti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786874" cy="4525963"/>
          </a:xfrm>
        </p:spPr>
        <p:txBody>
          <a:bodyPr/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     	D	       </a:t>
            </a:r>
            <a:r>
              <a:rPr lang="lv-LV" i="1" dirty="0" smtClean="0">
                <a:latin typeface="Times New Roman" pitchFamily="18" charset="0"/>
                <a:cs typeface="Times New Roman" pitchFamily="18" charset="0"/>
              </a:rPr>
              <a:t>Aktīva - pasīva konts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         K</a:t>
            </a:r>
            <a:endParaRPr lang="lv-LV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57158" y="2357430"/>
            <a:ext cx="84296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5400000">
            <a:off x="3071802" y="3786190"/>
            <a:ext cx="2857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2428868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S. s (debitoru parāds)		    	S. s (kreditoru parāds)</a:t>
            </a:r>
          </a:p>
          <a:p>
            <a:endParaRPr lang="lv-LV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44" y="3071810"/>
            <a:ext cx="885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+ debitoru parāda palielinājums  	- debitoru parāda samazinājums</a:t>
            </a:r>
            <a:r>
              <a:rPr lang="lv-LV" sz="2400" dirty="0" smtClean="0"/>
              <a:t>	</a:t>
            </a:r>
            <a:endParaRPr lang="lv-LV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42844" y="3786190"/>
            <a:ext cx="87868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-  kreditoru parāda samazinājums</a:t>
            </a:r>
            <a:r>
              <a:rPr lang="lv-LV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     + kreditoru parāda palielinājums </a:t>
            </a:r>
          </a:p>
          <a:p>
            <a:r>
              <a:rPr lang="lv-LV" sz="2400" dirty="0" smtClean="0"/>
              <a:t>	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4282" y="4429132"/>
            <a:ext cx="83582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S. b. (debitoru parāds)			S. b. (kreditoru parāds)</a:t>
            </a:r>
          </a:p>
          <a:p>
            <a:endParaRPr lang="lv-LV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15" name="Picture 1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227</Words>
  <Application>Microsoft Office PowerPoint</Application>
  <PresentationFormat>On-screen Show (4:3)</PresentationFormat>
  <Paragraphs>98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GRĀMATVEDĪBAS KONTI UN DIVKĀRŠAIS IERAKSTS</vt:lpstr>
      <vt:lpstr>Konta jēdziens</vt:lpstr>
      <vt:lpstr>Konta sākuma saldo</vt:lpstr>
      <vt:lpstr>Konta apgrozījums</vt:lpstr>
      <vt:lpstr>Bilances aktīva konta uzbūve</vt:lpstr>
      <vt:lpstr>Bilances konti</vt:lpstr>
      <vt:lpstr>Līdzekļu konts</vt:lpstr>
      <vt:lpstr>Līdzekļu avotu konts</vt:lpstr>
      <vt:lpstr>Jauktie konti</vt:lpstr>
      <vt:lpstr>Kontu atvēršana</vt:lpstr>
      <vt:lpstr>Kontu atlikums</vt:lpstr>
      <vt:lpstr>Sintētiskie un analītiskie konti</vt:lpstr>
      <vt:lpstr>Sintētiskie un analītiskie konti</vt:lpstr>
      <vt:lpstr>Divkāršais ieraksts</vt:lpstr>
      <vt:lpstr>Kontu korespondence</vt:lpstr>
      <vt:lpstr>Vienkāršais grāmatojums</vt:lpstr>
      <vt:lpstr>Saliktais  grāmatojums</vt:lpstr>
      <vt:lpstr>Iespējamie informācijas resursi</vt:lpstr>
      <vt:lpstr>Slide 19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GRĀMATVEDĪBAS KONTI UN DIVKĀRŠAIS IERAKSTS</dc:title>
  <dc:creator> </dc:creator>
  <cp:lastModifiedBy> </cp:lastModifiedBy>
  <cp:revision>45</cp:revision>
  <dcterms:created xsi:type="dcterms:W3CDTF">2012-03-08T09:50:41Z</dcterms:created>
  <dcterms:modified xsi:type="dcterms:W3CDTF">2012-06-25T12:48:50Z</dcterms:modified>
</cp:coreProperties>
</file>