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9" r:id="rId13"/>
    <p:sldId id="284" r:id="rId14"/>
    <p:sldId id="270" r:id="rId15"/>
    <p:sldId id="271" r:id="rId16"/>
    <p:sldId id="272" r:id="rId17"/>
    <p:sldId id="274" r:id="rId18"/>
    <p:sldId id="275" r:id="rId19"/>
    <p:sldId id="285" r:id="rId20"/>
    <p:sldId id="277" r:id="rId21"/>
    <p:sldId id="278" r:id="rId22"/>
    <p:sldId id="279" r:id="rId23"/>
    <p:sldId id="280" r:id="rId24"/>
    <p:sldId id="281" r:id="rId25"/>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94" autoAdjust="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F22806-D3AF-455D-B345-DD7AE2508D15}"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543FF303-699B-482E-AC1A-5559D5CC98E8}"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22806-D3AF-455D-B345-DD7AE2508D15}" type="datetimeFigureOut">
              <a:rPr lang="lv-LV" smtClean="0"/>
              <a:pPr/>
              <a:t>2012.06.25.</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3FF303-699B-482E-AC1A-5559D5CC98E8}" type="slidenum">
              <a:rPr lang="lv-LV" smtClean="0"/>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likumi.lv/" TargetMode="External"/><Relationship Id="rId2" Type="http://schemas.openxmlformats.org/officeDocument/2006/relationships/hyperlink" Target="http://www.latvija.lv/"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gif"/><Relationship Id="rId4" Type="http://schemas.openxmlformats.org/officeDocument/2006/relationships/hyperlink" Target="http://www.vid.gov.lv/"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571612"/>
            <a:ext cx="7772400" cy="1470025"/>
          </a:xfrm>
        </p:spPr>
        <p:txBody>
          <a:bodyPr/>
          <a:lstStyle/>
          <a:p>
            <a:r>
              <a:rPr lang="lv-LV" dirty="0" smtClean="0">
                <a:latin typeface="Times New Roman" pitchFamily="18" charset="0"/>
                <a:cs typeface="Times New Roman" pitchFamily="18" charset="0"/>
              </a:rPr>
              <a:t>NODOKĻU VEIDI</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Subtitle 2"/>
          <p:cNvSpPr>
            <a:spLocks noGrp="1"/>
          </p:cNvSpPr>
          <p:nvPr>
            <p:ph type="subTitle" idx="1"/>
          </p:nvPr>
        </p:nvSpPr>
        <p:spPr>
          <a:xfrm>
            <a:off x="1371600" y="3143250"/>
            <a:ext cx="6400800" cy="2428875"/>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dirty="0" smtClean="0">
                <a:solidFill>
                  <a:schemeClr val="tx1"/>
                </a:solidFill>
                <a:latin typeface="Times New Roman" pitchFamily="18" charset="0"/>
                <a:cs typeface="Times New Roman" pitchFamily="18" charset="0"/>
              </a:rPr>
              <a:t>Skolotāja Klāra Paipala</a:t>
            </a:r>
          </a:p>
          <a:p>
            <a:endParaRPr lang="lv-LV" sz="1400" b="1" dirty="0" smtClean="0">
              <a:solidFill>
                <a:schemeClr val="tx1"/>
              </a:solidFill>
              <a:latin typeface="Times New Roman" pitchFamily="18" charset="0"/>
              <a:cs typeface="Times New Roman" pitchFamily="18" charset="0"/>
            </a:endParaRPr>
          </a:p>
          <a:p>
            <a:r>
              <a:rPr lang="lv-LV" sz="1400" b="1" dirty="0" smtClean="0">
                <a:solidFill>
                  <a:schemeClr val="tx1"/>
                </a:solidFill>
              </a:rPr>
              <a:t>ESF projekts  „Rīgas Valsts tehnikuma sākotnējās profesionālās </a:t>
            </a:r>
            <a:endParaRPr lang="lv-LV" sz="1400" dirty="0" smtClean="0">
              <a:solidFill>
                <a:schemeClr val="tx1"/>
              </a:solidFill>
            </a:endParaRPr>
          </a:p>
          <a:p>
            <a:r>
              <a:rPr lang="lv-LV" sz="1400" b="1" dirty="0" smtClean="0">
                <a:solidFill>
                  <a:schemeClr val="tx1"/>
                </a:solidFill>
              </a:rPr>
              <a:t>izglītības programmu īstenošanas kvalitātes uzlabošana”</a:t>
            </a:r>
            <a:endParaRPr lang="lv-LV" sz="1400" dirty="0" smtClean="0">
              <a:solidFill>
                <a:schemeClr val="tx1"/>
              </a:solidFill>
            </a:endParaRPr>
          </a:p>
          <a:p>
            <a:r>
              <a:rPr lang="lv-LV" sz="1400" b="1" dirty="0" smtClean="0">
                <a:solidFill>
                  <a:schemeClr val="tx1"/>
                </a:solidFill>
              </a:rPr>
              <a:t>Vienošanās Nr. 2010/0106/1DP/1.2.1.1.3./09/APIA/VIAA/047</a:t>
            </a:r>
            <a:endParaRPr lang="lv-LV" sz="1400" dirty="0" smtClean="0">
              <a:solidFill>
                <a:schemeClr val="tx1"/>
              </a:solidFill>
            </a:endParaRPr>
          </a:p>
          <a:p>
            <a:r>
              <a:rPr lang="lv-LV" sz="1400" b="1" dirty="0" smtClean="0">
                <a:solidFill>
                  <a:schemeClr val="tx1"/>
                </a:solidFill>
              </a:rPr>
              <a:t> </a:t>
            </a:r>
            <a:endParaRPr lang="lv-LV" sz="1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Nekustamais īpašums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686188"/>
          </a:xfrm>
        </p:spPr>
        <p:txBody>
          <a:bodyPr/>
          <a:lstStyle/>
          <a:p>
            <a:pPr marL="342900" lvl="2" indent="-342900">
              <a:buNone/>
            </a:pPr>
            <a:r>
              <a:rPr lang="lv-LV" dirty="0" smtClean="0"/>
              <a:t>		</a:t>
            </a:r>
            <a:r>
              <a:rPr lang="lv-LV" sz="3200" b="1" dirty="0" smtClean="0">
                <a:latin typeface="Times New Roman" pitchFamily="18" charset="0"/>
                <a:cs typeface="Times New Roman" pitchFamily="18" charset="0"/>
              </a:rPr>
              <a:t>Nekustamais īpašums </a:t>
            </a:r>
            <a:r>
              <a:rPr lang="lv-LV" sz="3200" dirty="0" smtClean="0">
                <a:latin typeface="Times New Roman" pitchFamily="18" charset="0"/>
                <a:cs typeface="Times New Roman" pitchFamily="18" charset="0"/>
              </a:rPr>
              <a:t>ir ķermeniskas lietas, kuras atrodas Latvijas Republikas teritorijā un kuras nevar pārvietot no vienas vietas uz otru, tās ārēji nebojājot, — zemi, ēkas, tai skaitā kadastra informācijas sistēmā reģistrētas, bet ekspluatācijā nenodotas ēkas, un inženierbūves.</a:t>
            </a:r>
          </a:p>
          <a:p>
            <a:pPr>
              <a:buNone/>
            </a:pPr>
            <a:endParaRPr lang="lv-LV" sz="28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Nekustamā īpašuma nodokļa likme</a:t>
            </a:r>
            <a:endParaRPr lang="lv-LV" dirty="0"/>
          </a:p>
        </p:txBody>
      </p:sp>
      <p:sp>
        <p:nvSpPr>
          <p:cNvPr id="3" name="Content Placeholder 2"/>
          <p:cNvSpPr>
            <a:spLocks noGrp="1"/>
          </p:cNvSpPr>
          <p:nvPr>
            <p:ph idx="1"/>
          </p:nvPr>
        </p:nvSpPr>
        <p:spPr>
          <a:xfrm>
            <a:off x="457200" y="1600201"/>
            <a:ext cx="8229600" cy="3829064"/>
          </a:xfrm>
        </p:spPr>
        <p:txBody>
          <a:bodyPr>
            <a:normAutofit lnSpcReduction="10000"/>
          </a:bodyPr>
          <a:lstStyle/>
          <a:p>
            <a:pPr>
              <a:buNone/>
            </a:pPr>
            <a:r>
              <a:rPr lang="lv-LV" dirty="0" smtClean="0"/>
              <a:t>  		</a:t>
            </a:r>
            <a:r>
              <a:rPr lang="lv-LV" b="1" dirty="0" smtClean="0">
                <a:latin typeface="Times New Roman" pitchFamily="18" charset="0"/>
                <a:cs typeface="Times New Roman" pitchFamily="18" charset="0"/>
              </a:rPr>
              <a:t>1,5 % </a:t>
            </a:r>
            <a:r>
              <a:rPr lang="lv-LV" dirty="0" smtClean="0">
                <a:latin typeface="Times New Roman" pitchFamily="18" charset="0"/>
                <a:cs typeface="Times New Roman" pitchFamily="18" charset="0"/>
              </a:rPr>
              <a:t>no nekustamā īpašuma kadastrālās vērtības:</a:t>
            </a:r>
          </a:p>
          <a:p>
            <a:pPr lvl="2"/>
            <a:r>
              <a:rPr lang="lv-LV" sz="2800" dirty="0" smtClean="0">
                <a:latin typeface="Times New Roman" pitchFamily="18" charset="0"/>
                <a:cs typeface="Times New Roman" pitchFamily="18" charset="0"/>
              </a:rPr>
              <a:t>zemei;</a:t>
            </a:r>
          </a:p>
          <a:p>
            <a:pPr lvl="2"/>
            <a:r>
              <a:rPr lang="lv-LV" sz="2800" dirty="0" smtClean="0">
                <a:latin typeface="Times New Roman" pitchFamily="18" charset="0"/>
                <a:cs typeface="Times New Roman" pitchFamily="18" charset="0"/>
              </a:rPr>
              <a:t>ēkām;</a:t>
            </a:r>
          </a:p>
          <a:p>
            <a:pPr lvl="2"/>
            <a:r>
              <a:rPr lang="lv-LV" sz="2800" dirty="0" smtClean="0">
                <a:latin typeface="Times New Roman" pitchFamily="18" charset="0"/>
                <a:cs typeface="Times New Roman" pitchFamily="18" charset="0"/>
              </a:rPr>
              <a:t>inženierbūvēm.</a:t>
            </a:r>
          </a:p>
          <a:p>
            <a:pPr>
              <a:buNone/>
            </a:pPr>
            <a:r>
              <a:rPr lang="lv-LV" dirty="0" smtClean="0">
                <a:latin typeface="Times New Roman" pitchFamily="18" charset="0"/>
                <a:cs typeface="Times New Roman" pitchFamily="18" charset="0"/>
              </a:rPr>
              <a:t>		Papildlikme </a:t>
            </a:r>
            <a:r>
              <a:rPr lang="lv-LV" dirty="0" smtClean="0">
                <a:latin typeface="Times New Roman" pitchFamily="18" charset="0"/>
                <a:cs typeface="Times New Roman" pitchFamily="18" charset="0"/>
              </a:rPr>
              <a:t>ir </a:t>
            </a:r>
            <a:r>
              <a:rPr lang="lv-LV" b="1" dirty="0" smtClean="0">
                <a:latin typeface="Times New Roman" pitchFamily="18" charset="0"/>
                <a:cs typeface="Times New Roman" pitchFamily="18" charset="0"/>
              </a:rPr>
              <a:t>1,5</a:t>
            </a:r>
            <a:r>
              <a:rPr lang="lv-LV" b="1" dirty="0" smtClean="0">
                <a:latin typeface="Times New Roman" pitchFamily="18" charset="0"/>
                <a:cs typeface="Times New Roman" pitchFamily="18" charset="0"/>
              </a:rPr>
              <a:t>%</a:t>
            </a:r>
            <a:r>
              <a:rPr lang="lv-LV" dirty="0" smtClean="0">
                <a:latin typeface="Times New Roman" pitchFamily="18" charset="0"/>
                <a:cs typeface="Times New Roman" pitchFamily="18" charset="0"/>
              </a:rPr>
              <a:t> no kadastrālās vērtības neapstrādātai lauksaimniecībā izmantojamai zemei.</a:t>
            </a: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Mājokļa nodoklis</a:t>
            </a:r>
            <a:endParaRPr lang="lv-LV" dirty="0"/>
          </a:p>
        </p:txBody>
      </p:sp>
      <p:sp>
        <p:nvSpPr>
          <p:cNvPr id="3" name="Content Placeholder 2"/>
          <p:cNvSpPr>
            <a:spLocks noGrp="1"/>
          </p:cNvSpPr>
          <p:nvPr>
            <p:ph idx="1"/>
          </p:nvPr>
        </p:nvSpPr>
        <p:spPr>
          <a:xfrm>
            <a:off x="457200" y="1600201"/>
            <a:ext cx="8229600" cy="3971939"/>
          </a:xfrm>
        </p:spPr>
        <p:txBody>
          <a:bodyPr>
            <a:normAutofit/>
          </a:bodyPr>
          <a:lstStyle/>
          <a:p>
            <a:pPr marL="342900" lvl="1" indent="-342900">
              <a:buNone/>
            </a:pPr>
            <a:r>
              <a:rPr lang="lv-LV" dirty="0" smtClean="0">
                <a:latin typeface="Times New Roman" pitchFamily="18" charset="0"/>
                <a:cs typeface="Times New Roman" pitchFamily="18" charset="0"/>
              </a:rPr>
              <a:t>		</a:t>
            </a:r>
            <a:r>
              <a:rPr lang="lv-LV" sz="3000" b="1" dirty="0" smtClean="0">
                <a:latin typeface="Times New Roman" pitchFamily="18" charset="0"/>
                <a:cs typeface="Times New Roman" pitchFamily="18" charset="0"/>
              </a:rPr>
              <a:t>Nodokļa objekts </a:t>
            </a:r>
            <a:r>
              <a:rPr lang="lv-LV" sz="3000" dirty="0" smtClean="0">
                <a:latin typeface="Times New Roman" pitchFamily="18" charset="0"/>
                <a:cs typeface="Times New Roman" pitchFamily="18" charset="0"/>
              </a:rPr>
              <a:t>– </a:t>
            </a:r>
            <a:r>
              <a:rPr lang="lv-LV" sz="3000" dirty="0" err="1" smtClean="0">
                <a:latin typeface="Times New Roman" pitchFamily="18" charset="0"/>
                <a:cs typeface="Times New Roman" pitchFamily="18" charset="0"/>
              </a:rPr>
              <a:t>vienģimenes</a:t>
            </a:r>
            <a:r>
              <a:rPr lang="lv-LV" sz="3000" dirty="0" smtClean="0">
                <a:latin typeface="Times New Roman" pitchFamily="18" charset="0"/>
                <a:cs typeface="Times New Roman" pitchFamily="18" charset="0"/>
              </a:rPr>
              <a:t> un </a:t>
            </a:r>
            <a:r>
              <a:rPr lang="lv-LV" sz="3000" dirty="0" err="1" smtClean="0">
                <a:latin typeface="Times New Roman" pitchFamily="18" charset="0"/>
                <a:cs typeface="Times New Roman" pitchFamily="18" charset="0"/>
              </a:rPr>
              <a:t>divģimeņu</a:t>
            </a:r>
            <a:r>
              <a:rPr lang="lv-LV" sz="3000" dirty="0" smtClean="0">
                <a:latin typeface="Times New Roman" pitchFamily="18" charset="0"/>
                <a:cs typeface="Times New Roman" pitchFamily="18" charset="0"/>
              </a:rPr>
              <a:t> dzīvojamās un daudzdzīvokļu mājas vai to daļas, telpas  nedzīvojamās ēkās, kuru funkcionālā izmantošana ir dzīvošana, kā arī telpas, kuru funkcionālā izmantošana ir saistīta ar dzīvošanu, ja tās netiek izmantotas saimnieciskās darbības veikšanai.</a:t>
            </a: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Mājokļa nodoklis</a:t>
            </a:r>
            <a:endParaRPr lang="lv-LV" dirty="0"/>
          </a:p>
        </p:txBody>
      </p:sp>
      <p:sp>
        <p:nvSpPr>
          <p:cNvPr id="3" name="Content Placeholder 2"/>
          <p:cNvSpPr>
            <a:spLocks noGrp="1"/>
          </p:cNvSpPr>
          <p:nvPr>
            <p:ph idx="1"/>
          </p:nvPr>
        </p:nvSpPr>
        <p:spPr/>
        <p:txBody>
          <a:bodyPr>
            <a:normAutofit fontScale="92500" lnSpcReduction="10000"/>
          </a:bodyPr>
          <a:lstStyle/>
          <a:p>
            <a:pPr marL="742950" lvl="2" indent="-342900">
              <a:buNone/>
            </a:pPr>
            <a:r>
              <a:rPr lang="lv-LV" sz="4400" dirty="0" smtClean="0">
                <a:latin typeface="Times New Roman" pitchFamily="18" charset="0"/>
                <a:cs typeface="Times New Roman" pitchFamily="18" charset="0"/>
              </a:rPr>
              <a:t>Mājokļa nodokļa likmes:</a:t>
            </a:r>
          </a:p>
          <a:p>
            <a:pPr marL="742950" lvl="2" indent="-342900"/>
            <a:r>
              <a:rPr lang="lv-LV" sz="3300" b="1" dirty="0" smtClean="0">
                <a:latin typeface="Times New Roman" pitchFamily="18" charset="0"/>
                <a:cs typeface="Times New Roman" pitchFamily="18" charset="0"/>
              </a:rPr>
              <a:t>0,2 % </a:t>
            </a:r>
            <a:r>
              <a:rPr lang="lv-LV" sz="3300" dirty="0" smtClean="0">
                <a:latin typeface="Times New Roman" pitchFamily="18" charset="0"/>
                <a:cs typeface="Times New Roman" pitchFamily="18" charset="0"/>
              </a:rPr>
              <a:t>no kadastrālās vērtības, kas nepārsniedz 40 000 latu; </a:t>
            </a:r>
          </a:p>
          <a:p>
            <a:pPr marL="742950" lvl="2" indent="-342900"/>
            <a:r>
              <a:rPr lang="lv-LV" sz="3300" b="1" dirty="0" smtClean="0">
                <a:latin typeface="Times New Roman" pitchFamily="18" charset="0"/>
                <a:cs typeface="Times New Roman" pitchFamily="18" charset="0"/>
              </a:rPr>
              <a:t>0,4 % </a:t>
            </a:r>
            <a:r>
              <a:rPr lang="lv-LV" sz="3300" dirty="0" smtClean="0">
                <a:latin typeface="Times New Roman" pitchFamily="18" charset="0"/>
                <a:cs typeface="Times New Roman" pitchFamily="18" charset="0"/>
              </a:rPr>
              <a:t>no kadastrālās vērtības daļas, kas pārsniedz 40 000 latu, bet nepārsniedz 75 000 latu;</a:t>
            </a:r>
          </a:p>
          <a:p>
            <a:pPr marL="742950" lvl="2" indent="-342900"/>
            <a:r>
              <a:rPr lang="lv-LV" sz="3300" b="1" dirty="0" smtClean="0">
                <a:latin typeface="Times New Roman" pitchFamily="18" charset="0"/>
                <a:cs typeface="Times New Roman" pitchFamily="18" charset="0"/>
              </a:rPr>
              <a:t>0,6 % </a:t>
            </a:r>
            <a:r>
              <a:rPr lang="lv-LV" sz="3300" dirty="0" smtClean="0">
                <a:latin typeface="Times New Roman" pitchFamily="18" charset="0"/>
                <a:cs typeface="Times New Roman" pitchFamily="18" charset="0"/>
              </a:rPr>
              <a:t>no kadastrālās vērtības daļas, kas pārsniedz 75 000 latu. </a:t>
            </a:r>
            <a:br>
              <a:rPr lang="lv-LV" sz="3300" dirty="0" smtClean="0">
                <a:latin typeface="Times New Roman" pitchFamily="18" charset="0"/>
                <a:cs typeface="Times New Roman" pitchFamily="18" charset="0"/>
              </a:rPr>
            </a:br>
            <a:endParaRPr lang="lv-LV" sz="3300" dirty="0" smtClean="0">
              <a:latin typeface="Times New Roman" pitchFamily="18" charset="0"/>
              <a:cs typeface="Times New Roman" pitchFamily="18" charset="0"/>
            </a:endParaRPr>
          </a:p>
          <a:p>
            <a:endParaRPr lang="lv-LV"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Pievienotās vērtības nodoklis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400436"/>
          </a:xfrm>
        </p:spPr>
        <p:txBody>
          <a:bodyPr/>
          <a:lstStyle/>
          <a:p>
            <a:pPr>
              <a:buNone/>
            </a:pPr>
            <a:r>
              <a:rPr lang="lv-LV" b="1" dirty="0" smtClean="0">
                <a:latin typeface="Times New Roman" pitchFamily="18" charset="0"/>
                <a:cs typeface="Times New Roman" pitchFamily="18" charset="0"/>
              </a:rPr>
              <a:t>22 % </a:t>
            </a:r>
            <a:r>
              <a:rPr lang="lv-LV" dirty="0" smtClean="0">
                <a:latin typeface="Times New Roman" pitchFamily="18" charset="0"/>
                <a:cs typeface="Times New Roman" pitchFamily="18" charset="0"/>
              </a:rPr>
              <a:t>likme:</a:t>
            </a:r>
          </a:p>
          <a:p>
            <a:pPr lvl="2"/>
            <a:r>
              <a:rPr lang="lv-LV" sz="2800" dirty="0" smtClean="0">
                <a:latin typeface="Times New Roman" pitchFamily="18" charset="0"/>
                <a:cs typeface="Times New Roman" pitchFamily="18" charset="0"/>
              </a:rPr>
              <a:t>preču piegāde un pakalpojumu sniegšana par atlīdzību, arī </a:t>
            </a:r>
            <a:r>
              <a:rPr lang="lv-LV" sz="2800" dirty="0" err="1" smtClean="0">
                <a:latin typeface="Times New Roman" pitchFamily="18" charset="0"/>
                <a:cs typeface="Times New Roman" pitchFamily="18" charset="0"/>
              </a:rPr>
              <a:t>pašpatēriņš</a:t>
            </a:r>
            <a:r>
              <a:rPr lang="lv-LV" sz="2800" dirty="0" smtClean="0">
                <a:latin typeface="Times New Roman" pitchFamily="18" charset="0"/>
                <a:cs typeface="Times New Roman" pitchFamily="18" charset="0"/>
              </a:rPr>
              <a:t>;</a:t>
            </a:r>
          </a:p>
          <a:p>
            <a:pPr lvl="2"/>
            <a:r>
              <a:rPr lang="lv-LV" sz="2800" dirty="0" smtClean="0">
                <a:latin typeface="Times New Roman" pitchFamily="18" charset="0"/>
                <a:cs typeface="Times New Roman" pitchFamily="18" charset="0"/>
              </a:rPr>
              <a:t>preču imports utt.</a:t>
            </a:r>
          </a:p>
          <a:p>
            <a:pPr lvl="2">
              <a:buNone/>
            </a:pPr>
            <a:r>
              <a:rPr lang="lv-LV" sz="2800" dirty="0" smtClean="0">
                <a:latin typeface="Times New Roman" pitchFamily="18" charset="0"/>
                <a:cs typeface="Times New Roman" pitchFamily="18" charset="0"/>
              </a:rPr>
              <a:t>	</a:t>
            </a:r>
          </a:p>
          <a:p>
            <a:pPr>
              <a:buNone/>
            </a:pP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Pievienotās vērtības nodoklis</a:t>
            </a:r>
            <a:endParaRPr lang="lv-LV" dirty="0"/>
          </a:p>
        </p:txBody>
      </p:sp>
      <p:sp>
        <p:nvSpPr>
          <p:cNvPr id="3" name="Content Placeholder 2"/>
          <p:cNvSpPr>
            <a:spLocks noGrp="1"/>
          </p:cNvSpPr>
          <p:nvPr>
            <p:ph idx="1"/>
          </p:nvPr>
        </p:nvSpPr>
        <p:spPr>
          <a:xfrm>
            <a:off x="457200" y="1600201"/>
            <a:ext cx="8229600" cy="4257692"/>
          </a:xfrm>
        </p:spPr>
        <p:txBody>
          <a:bodyPr>
            <a:normAutofit fontScale="92500" lnSpcReduction="10000"/>
          </a:bodyPr>
          <a:lstStyle/>
          <a:p>
            <a:pPr>
              <a:buNone/>
            </a:pPr>
            <a:r>
              <a:rPr lang="lv-LV" sz="3300" b="1" dirty="0" smtClean="0">
                <a:latin typeface="Times New Roman" pitchFamily="18" charset="0"/>
                <a:cs typeface="Times New Roman" pitchFamily="18" charset="0"/>
              </a:rPr>
              <a:t>12</a:t>
            </a:r>
            <a:r>
              <a:rPr lang="lv-LV" sz="3300" b="1" dirty="0" smtClean="0">
                <a:latin typeface="Times New Roman" pitchFamily="18" charset="0"/>
                <a:cs typeface="Times New Roman" pitchFamily="18" charset="0"/>
              </a:rPr>
              <a:t>% </a:t>
            </a:r>
            <a:r>
              <a:rPr lang="lv-LV" sz="3300" dirty="0" smtClean="0">
                <a:latin typeface="Times New Roman" pitchFamily="18" charset="0"/>
                <a:cs typeface="Times New Roman" pitchFamily="18" charset="0"/>
              </a:rPr>
              <a:t>likme</a:t>
            </a:r>
            <a:r>
              <a:rPr lang="lv-LV" sz="3300" dirty="0" smtClean="0">
                <a:latin typeface="Times New Roman" pitchFamily="18" charset="0"/>
                <a:cs typeface="Times New Roman" pitchFamily="18" charset="0"/>
              </a:rPr>
              <a:t>:</a:t>
            </a:r>
          </a:p>
          <a:p>
            <a:r>
              <a:rPr lang="lv-LV" sz="2400" dirty="0" smtClean="0">
                <a:latin typeface="Times New Roman" pitchFamily="18" charset="0"/>
                <a:cs typeface="Times New Roman" pitchFamily="18" charset="0"/>
              </a:rPr>
              <a:t>medikamentu, medicīnisko ierīču un zīdaiņiem paredzēto specializēto produktu piegādēm saskaņā ar Ministru kabineta apstiprināto sarakstu;</a:t>
            </a:r>
          </a:p>
          <a:p>
            <a:r>
              <a:rPr lang="lv-LV" sz="2400" dirty="0" smtClean="0">
                <a:latin typeface="Times New Roman" pitchFamily="18" charset="0"/>
                <a:cs typeface="Times New Roman" pitchFamily="18" charset="0"/>
              </a:rPr>
              <a:t>mācību literatūras, kā arī oriģinālliteratūras izdevumu piegādei saskaņā ar Ministru kabineta noteikumiem;</a:t>
            </a:r>
          </a:p>
          <a:p>
            <a:r>
              <a:rPr lang="lv-LV" sz="2400" dirty="0" smtClean="0">
                <a:latin typeface="Times New Roman" pitchFamily="18" charset="0"/>
                <a:cs typeface="Times New Roman" pitchFamily="18" charset="0"/>
              </a:rPr>
              <a:t>avīzēm, žurnāliem, biļeteniem un citiem periodiskajiem izdevumiem;</a:t>
            </a:r>
          </a:p>
          <a:p>
            <a:r>
              <a:rPr lang="lv-LV" sz="2400" dirty="0" smtClean="0">
                <a:latin typeface="Times New Roman" pitchFamily="18" charset="0"/>
                <a:cs typeface="Times New Roman" pitchFamily="18" charset="0"/>
              </a:rPr>
              <a:t>sabiedriskā transporta pakalpojumiem iekšzemē;</a:t>
            </a:r>
          </a:p>
          <a:p>
            <a:r>
              <a:rPr lang="lv-LV" sz="2400" dirty="0" smtClean="0">
                <a:latin typeface="Times New Roman" pitchFamily="18" charset="0"/>
                <a:cs typeface="Times New Roman" pitchFamily="18" charset="0"/>
              </a:rPr>
              <a:t>siltumenerģijas piegādēm iedzīvotājiem; </a:t>
            </a:r>
          </a:p>
          <a:p>
            <a:r>
              <a:rPr lang="lv-LV" sz="2400" dirty="0" smtClean="0">
                <a:latin typeface="Times New Roman" pitchFamily="18" charset="0"/>
                <a:cs typeface="Times New Roman" pitchFamily="18" charset="0"/>
              </a:rPr>
              <a:t>koksnes kurināmā piegādēm iedzīvotājiem: </a:t>
            </a:r>
            <a:br>
              <a:rPr lang="lv-LV" sz="2400" dirty="0" smtClean="0">
                <a:latin typeface="Times New Roman" pitchFamily="18" charset="0"/>
                <a:cs typeface="Times New Roman" pitchFamily="18" charset="0"/>
              </a:rPr>
            </a:br>
            <a:endParaRPr lang="lv-LV" sz="2400" dirty="0">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Pievienotās vērtības nodoklis</a:t>
            </a:r>
            <a:endParaRPr lang="lv-LV" dirty="0"/>
          </a:p>
        </p:txBody>
      </p:sp>
      <p:sp>
        <p:nvSpPr>
          <p:cNvPr id="3" name="Content Placeholder 2"/>
          <p:cNvSpPr>
            <a:spLocks noGrp="1"/>
          </p:cNvSpPr>
          <p:nvPr>
            <p:ph idx="1"/>
          </p:nvPr>
        </p:nvSpPr>
        <p:spPr>
          <a:xfrm>
            <a:off x="457200" y="2000239"/>
            <a:ext cx="8229600" cy="2214579"/>
          </a:xfrm>
        </p:spPr>
        <p:txBody>
          <a:bodyPr>
            <a:normAutofit/>
          </a:bodyPr>
          <a:lstStyle/>
          <a:p>
            <a:pPr>
              <a:buNone/>
            </a:pPr>
            <a:r>
              <a:rPr lang="lv-LV" b="1" dirty="0" smtClean="0">
                <a:latin typeface="Times New Roman" pitchFamily="18" charset="0"/>
                <a:cs typeface="Times New Roman" pitchFamily="18" charset="0"/>
              </a:rPr>
              <a:t>	0 % </a:t>
            </a:r>
            <a:r>
              <a:rPr lang="lv-LV" dirty="0" smtClean="0">
                <a:latin typeface="Times New Roman" pitchFamily="18" charset="0"/>
                <a:cs typeface="Times New Roman" pitchFamily="18" charset="0"/>
              </a:rPr>
              <a:t>likme:</a:t>
            </a:r>
          </a:p>
          <a:p>
            <a:pPr lvl="2"/>
            <a:r>
              <a:rPr lang="lv-LV" dirty="0" smtClean="0">
                <a:latin typeface="Times New Roman" pitchFamily="18" charset="0"/>
                <a:cs typeface="Times New Roman" pitchFamily="18" charset="0"/>
              </a:rPr>
              <a:t>preču eksportam ;</a:t>
            </a:r>
          </a:p>
          <a:p>
            <a:pPr lvl="2"/>
            <a:r>
              <a:rPr lang="lv-LV" dirty="0" smtClean="0">
                <a:latin typeface="Times New Roman" pitchFamily="18" charset="0"/>
                <a:cs typeface="Times New Roman" pitchFamily="18" charset="0"/>
              </a:rPr>
              <a:t>pakalpojumiem, kas saistīti ar preču eksportu utt.</a:t>
            </a: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lv-LV" dirty="0" smtClean="0">
                <a:latin typeface="Times New Roman" pitchFamily="18" charset="0"/>
                <a:cs typeface="Times New Roman" pitchFamily="18" charset="0"/>
              </a:rPr>
              <a:t>Pievienotās vērtības nodoklis</a:t>
            </a:r>
            <a:endParaRPr lang="lv-LV" dirty="0"/>
          </a:p>
        </p:txBody>
      </p:sp>
      <p:sp>
        <p:nvSpPr>
          <p:cNvPr id="3" name="Content Placeholder 2"/>
          <p:cNvSpPr>
            <a:spLocks noGrp="1"/>
          </p:cNvSpPr>
          <p:nvPr>
            <p:ph idx="1"/>
          </p:nvPr>
        </p:nvSpPr>
        <p:spPr>
          <a:xfrm>
            <a:off x="457200" y="1428736"/>
            <a:ext cx="8229600" cy="4000529"/>
          </a:xfrm>
        </p:spPr>
        <p:txBody>
          <a:bodyPr>
            <a:normAutofit fontScale="62500" lnSpcReduction="20000"/>
          </a:bodyPr>
          <a:lstStyle/>
          <a:p>
            <a:pPr>
              <a:buNone/>
            </a:pPr>
            <a:r>
              <a:rPr lang="lv-LV" dirty="0" smtClean="0">
                <a:latin typeface="Times New Roman" pitchFamily="18" charset="0"/>
                <a:cs typeface="Times New Roman" pitchFamily="18" charset="0"/>
              </a:rPr>
              <a:t>		</a:t>
            </a:r>
            <a:r>
              <a:rPr lang="lv-LV" sz="5100" b="1" dirty="0" smtClean="0">
                <a:latin typeface="Times New Roman" pitchFamily="18" charset="0"/>
                <a:cs typeface="Times New Roman" pitchFamily="18" charset="0"/>
              </a:rPr>
              <a:t>Ar nodokli neapliek </a:t>
            </a:r>
            <a:r>
              <a:rPr lang="lv-LV" sz="5100" dirty="0" smtClean="0">
                <a:latin typeface="Times New Roman" pitchFamily="18" charset="0"/>
                <a:cs typeface="Times New Roman" pitchFamily="18" charset="0"/>
              </a:rPr>
              <a:t>šādu preču piegādes un pakalpojumus:</a:t>
            </a:r>
          </a:p>
          <a:p>
            <a:pPr lvl="2"/>
            <a:r>
              <a:rPr lang="lv-LV" sz="4000" dirty="0" smtClean="0">
                <a:latin typeface="Times New Roman" pitchFamily="18" charset="0"/>
                <a:cs typeface="Times New Roman" pitchFamily="18" charset="0"/>
              </a:rPr>
              <a:t>sociālās aprūpes, profesionālās un sociālās rehabilitācijas, sociālās palīdzības un sociālā darba pakalpojumus;</a:t>
            </a:r>
          </a:p>
          <a:p>
            <a:pPr lvl="2"/>
            <a:r>
              <a:rPr lang="lv-LV" sz="4000" dirty="0" smtClean="0">
                <a:latin typeface="Times New Roman" pitchFamily="18" charset="0"/>
                <a:cs typeface="Times New Roman" pitchFamily="18" charset="0"/>
              </a:rPr>
              <a:t>maksu par bērnu uzturēšanos pirmsskolas iestādēs; </a:t>
            </a:r>
          </a:p>
          <a:p>
            <a:pPr lvl="2"/>
            <a:r>
              <a:rPr lang="lv-LV" sz="4000" dirty="0" smtClean="0">
                <a:latin typeface="Times New Roman" pitchFamily="18" charset="0"/>
                <a:cs typeface="Times New Roman" pitchFamily="18" charset="0"/>
              </a:rPr>
              <a:t>izglītības, sagatavošanas kursu un iestāšanās dokumentu reģistrēšanas pakalpojumus;</a:t>
            </a:r>
          </a:p>
          <a:p>
            <a:pPr lvl="2"/>
            <a:r>
              <a:rPr lang="lv-LV" sz="4000" dirty="0" smtClean="0">
                <a:latin typeface="Times New Roman" pitchFamily="18" charset="0"/>
                <a:cs typeface="Times New Roman" pitchFamily="18" charset="0"/>
              </a:rPr>
              <a:t>zobārstniecības pakalpojumus utt. </a:t>
            </a:r>
            <a:br>
              <a:rPr lang="lv-LV" sz="4000" dirty="0" smtClean="0">
                <a:latin typeface="Times New Roman" pitchFamily="18" charset="0"/>
                <a:cs typeface="Times New Roman" pitchFamily="18" charset="0"/>
              </a:rPr>
            </a:br>
            <a:r>
              <a:rPr lang="lv-LV" sz="4000" dirty="0" smtClean="0">
                <a:latin typeface="Times New Roman" pitchFamily="18" charset="0"/>
                <a:cs typeface="Times New Roman" pitchFamily="18" charset="0"/>
              </a:rPr>
              <a:t/>
            </a:r>
            <a:br>
              <a:rPr lang="lv-LV" sz="4000" dirty="0" smtClean="0">
                <a:latin typeface="Times New Roman" pitchFamily="18" charset="0"/>
                <a:cs typeface="Times New Roman" pitchFamily="18" charset="0"/>
              </a:rPr>
            </a:br>
            <a:endParaRPr lang="lv-LV" sz="40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VSAOI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114816"/>
          </a:xfrm>
        </p:spPr>
        <p:txBody>
          <a:bodyPr/>
          <a:lstStyle/>
          <a:p>
            <a:pPr>
              <a:buNone/>
            </a:pPr>
            <a:r>
              <a:rPr lang="lv-LV" dirty="0" smtClean="0"/>
              <a:t>		</a:t>
            </a:r>
            <a:r>
              <a:rPr lang="lv-LV" dirty="0" smtClean="0">
                <a:latin typeface="Times New Roman" pitchFamily="18" charset="0"/>
                <a:cs typeface="Times New Roman" pitchFamily="18" charset="0"/>
              </a:rPr>
              <a:t>Valsts sociālās apdrošināšanas obligāto iemaksu likme ir </a:t>
            </a:r>
            <a:r>
              <a:rPr lang="lv-LV" b="1" dirty="0" smtClean="0">
                <a:latin typeface="Times New Roman" pitchFamily="18" charset="0"/>
                <a:cs typeface="Times New Roman" pitchFamily="18" charset="0"/>
              </a:rPr>
              <a:t>35,09 %</a:t>
            </a:r>
            <a:r>
              <a:rPr lang="lv-LV" dirty="0" smtClean="0">
                <a:latin typeface="Times New Roman" pitchFamily="18" charset="0"/>
                <a:cs typeface="Times New Roman" pitchFamily="18" charset="0"/>
              </a:rPr>
              <a:t>, no kuriem </a:t>
            </a:r>
            <a:r>
              <a:rPr lang="lv-LV" b="1" dirty="0" smtClean="0">
                <a:latin typeface="Times New Roman" pitchFamily="18" charset="0"/>
                <a:cs typeface="Times New Roman" pitchFamily="18" charset="0"/>
              </a:rPr>
              <a:t>24,09 % </a:t>
            </a:r>
            <a:r>
              <a:rPr lang="lv-LV" dirty="0" smtClean="0">
                <a:latin typeface="Times New Roman" pitchFamily="18" charset="0"/>
                <a:cs typeface="Times New Roman" pitchFamily="18" charset="0"/>
              </a:rPr>
              <a:t>maksā darba devējs un </a:t>
            </a:r>
            <a:r>
              <a:rPr lang="lv-LV" b="1" dirty="0" smtClean="0">
                <a:latin typeface="Times New Roman" pitchFamily="18" charset="0"/>
                <a:cs typeface="Times New Roman" pitchFamily="18" charset="0"/>
              </a:rPr>
              <a:t>11 %</a:t>
            </a:r>
            <a:r>
              <a:rPr lang="lv-LV" dirty="0" smtClean="0">
                <a:latin typeface="Times New Roman" pitchFamily="18" charset="0"/>
                <a:cs typeface="Times New Roman" pitchFamily="18" charset="0"/>
              </a:rPr>
              <a:t> — darba ņēmējs.</a:t>
            </a:r>
          </a:p>
          <a:p>
            <a:pPr>
              <a:buNone/>
            </a:pPr>
            <a:r>
              <a:rPr lang="lv-LV" dirty="0" smtClean="0">
                <a:latin typeface="Times New Roman" pitchFamily="18" charset="0"/>
                <a:cs typeface="Times New Roman" pitchFamily="18" charset="0"/>
              </a:rPr>
              <a:t>		VSAOI </a:t>
            </a:r>
            <a:r>
              <a:rPr lang="lv-LV" b="1" dirty="0" smtClean="0">
                <a:latin typeface="Times New Roman" pitchFamily="18" charset="0"/>
                <a:cs typeface="Times New Roman" pitchFamily="18" charset="0"/>
              </a:rPr>
              <a:t>objekts</a:t>
            </a:r>
            <a:r>
              <a:rPr lang="lv-LV" dirty="0" smtClean="0">
                <a:latin typeface="Times New Roman" pitchFamily="18" charset="0"/>
                <a:cs typeface="Times New Roman" pitchFamily="18" charset="0"/>
              </a:rPr>
              <a:t> ir algotam darbiniekam aprēķinātā darba samaksa un pašnodarbinātās personas darba ienākumi.</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err="1" smtClean="0">
                <a:latin typeface="Times New Roman" pitchFamily="18" charset="0"/>
                <a:cs typeface="Times New Roman" pitchFamily="18" charset="0"/>
              </a:rPr>
              <a:t>Mikrouzņēmums</a:t>
            </a:r>
            <a:r>
              <a:rPr lang="lv-LV" dirty="0" smtClean="0">
                <a:latin typeface="Times New Roman" pitchFamily="18" charset="0"/>
                <a:cs typeface="Times New Roman" pitchFamily="18" charset="0"/>
              </a:rPr>
              <a:t> </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4257692"/>
          </a:xfrm>
        </p:spPr>
        <p:txBody>
          <a:bodyPr>
            <a:normAutofit fontScale="92500" lnSpcReduction="20000"/>
          </a:bodyPr>
          <a:lstStyle/>
          <a:p>
            <a:pPr>
              <a:buNone/>
            </a:pPr>
            <a:r>
              <a:rPr lang="lv-LV" dirty="0" smtClean="0"/>
              <a:t>	</a:t>
            </a:r>
            <a:r>
              <a:rPr lang="lv-LV" sz="3000" dirty="0" err="1" smtClean="0">
                <a:solidFill>
                  <a:srgbClr val="C00000"/>
                </a:solidFill>
                <a:latin typeface="Times New Roman" pitchFamily="18" charset="0"/>
                <a:cs typeface="Times New Roman" pitchFamily="18" charset="0"/>
              </a:rPr>
              <a:t>Mikrouzņēmums</a:t>
            </a:r>
            <a:r>
              <a:rPr lang="lv-LV" sz="3000" dirty="0" smtClean="0">
                <a:solidFill>
                  <a:srgbClr val="C00000"/>
                </a:solidFill>
                <a:latin typeface="Times New Roman" pitchFamily="18" charset="0"/>
                <a:cs typeface="Times New Roman" pitchFamily="18" charset="0"/>
              </a:rPr>
              <a:t> ir nodokļu maksāšanas kārtība, nevis komercdarbības veids</a:t>
            </a:r>
          </a:p>
          <a:p>
            <a:pPr>
              <a:buNone/>
            </a:pPr>
            <a:r>
              <a:rPr lang="lv-LV" sz="3000" dirty="0" smtClean="0">
                <a:latin typeface="Times New Roman" pitchFamily="18" charset="0"/>
                <a:cs typeface="Times New Roman" pitchFamily="18" charset="0"/>
              </a:rPr>
              <a:t>	Par </a:t>
            </a:r>
            <a:r>
              <a:rPr lang="lv-LV" sz="3000" dirty="0" err="1" smtClean="0">
                <a:latin typeface="Times New Roman" pitchFamily="18" charset="0"/>
                <a:cs typeface="Times New Roman" pitchFamily="18" charset="0"/>
              </a:rPr>
              <a:t>mikrouzņēmuma</a:t>
            </a:r>
            <a:r>
              <a:rPr lang="lv-LV" sz="3000" dirty="0" smtClean="0">
                <a:latin typeface="Times New Roman" pitchFamily="18" charset="0"/>
                <a:cs typeface="Times New Roman" pitchFamily="18" charset="0"/>
              </a:rPr>
              <a:t> nodokļa maksātāju  var kļūt:</a:t>
            </a:r>
          </a:p>
          <a:p>
            <a:pPr lvl="2"/>
            <a:r>
              <a:rPr lang="lv-LV" sz="2600" dirty="0" smtClean="0">
                <a:latin typeface="Times New Roman" pitchFamily="18" charset="0"/>
                <a:cs typeface="Times New Roman" pitchFamily="18" charset="0"/>
              </a:rPr>
              <a:t>individuālais komersants;</a:t>
            </a:r>
          </a:p>
          <a:p>
            <a:pPr lvl="2"/>
            <a:r>
              <a:rPr lang="lv-LV" sz="2600" dirty="0" smtClean="0">
                <a:latin typeface="Times New Roman" pitchFamily="18" charset="0"/>
                <a:cs typeface="Times New Roman" pitchFamily="18" charset="0"/>
              </a:rPr>
              <a:t>zvejnieku un zemnieku saimniecība</a:t>
            </a:r>
          </a:p>
          <a:p>
            <a:pPr lvl="2"/>
            <a:r>
              <a:rPr lang="lv-LV" sz="2600" dirty="0" smtClean="0">
                <a:latin typeface="Times New Roman" pitchFamily="18" charset="0"/>
                <a:cs typeface="Times New Roman" pitchFamily="18" charset="0"/>
              </a:rPr>
              <a:t>fiziska persona, kas reģistrējusies Valsts ieņēmumu dienestā kā saimnieciskās darbības veicējs;</a:t>
            </a:r>
          </a:p>
          <a:p>
            <a:pPr lvl="2"/>
            <a:r>
              <a:rPr lang="lv-LV" sz="2600" dirty="0" smtClean="0">
                <a:latin typeface="Times New Roman" pitchFamily="18" charset="0"/>
                <a:cs typeface="Times New Roman" pitchFamily="18" charset="0"/>
              </a:rPr>
              <a:t>SIA, kura atbilst sekojošiem kritērijiem (dalībnieki ir fiziskas personas, vienlaikus arī valdes locekļi; apgrozījums kalendārā gadā nepārsniedz 70 000 latu; darbinieku skaits jebkurā brīdī ir ne lielāks par pieci).</a:t>
            </a:r>
          </a:p>
          <a:p>
            <a:pPr>
              <a:buNone/>
            </a:pP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285720" y="5929330"/>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357422" y="6215082"/>
            <a:ext cx="3333334" cy="38095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Nodokļu veidi Latvijā</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2985"/>
            <a:ext cx="8229600" cy="4714908"/>
          </a:xfrm>
        </p:spPr>
        <p:txBody>
          <a:bodyPr>
            <a:normAutofit/>
          </a:bodyPr>
          <a:lstStyle/>
          <a:p>
            <a:pPr>
              <a:buNone/>
            </a:pPr>
            <a:endParaRPr lang="lv-LV" dirty="0" smtClean="0"/>
          </a:p>
          <a:p>
            <a:r>
              <a:rPr lang="lv-LV" dirty="0" smtClean="0">
                <a:latin typeface="Times New Roman" pitchFamily="18" charset="0"/>
                <a:cs typeface="Times New Roman" pitchFamily="18" charset="0"/>
              </a:rPr>
              <a:t>Iedzīvotāju ienākuma nodoklis</a:t>
            </a:r>
          </a:p>
          <a:p>
            <a:r>
              <a:rPr lang="lv-LV" dirty="0" smtClean="0">
                <a:latin typeface="Times New Roman" pitchFamily="18" charset="0"/>
                <a:cs typeface="Times New Roman" pitchFamily="18" charset="0"/>
              </a:rPr>
              <a:t>Uzņēmumu ienākuma nodoklis</a:t>
            </a:r>
          </a:p>
          <a:p>
            <a:r>
              <a:rPr lang="lv-LV" dirty="0" smtClean="0">
                <a:latin typeface="Times New Roman" pitchFamily="18" charset="0"/>
                <a:cs typeface="Times New Roman" pitchFamily="18" charset="0"/>
              </a:rPr>
              <a:t>Nekustamā īpašuma nodoklis</a:t>
            </a:r>
          </a:p>
          <a:p>
            <a:r>
              <a:rPr lang="lv-LV" dirty="0" smtClean="0">
                <a:latin typeface="Times New Roman" pitchFamily="18" charset="0"/>
                <a:cs typeface="Times New Roman" pitchFamily="18" charset="0"/>
              </a:rPr>
              <a:t>Pievienotās vērtības nodoklis</a:t>
            </a:r>
          </a:p>
          <a:p>
            <a:r>
              <a:rPr lang="lv-LV" dirty="0" smtClean="0">
                <a:latin typeface="Times New Roman" pitchFamily="18" charset="0"/>
                <a:cs typeface="Times New Roman" pitchFamily="18" charset="0"/>
              </a:rPr>
              <a:t>Akcīzes nodoklis</a:t>
            </a:r>
          </a:p>
          <a:p>
            <a:r>
              <a:rPr lang="lv-LV" dirty="0" err="1" smtClean="0">
                <a:latin typeface="Times New Roman" pitchFamily="18" charset="0"/>
                <a:cs typeface="Times New Roman" pitchFamily="18" charset="0"/>
              </a:rPr>
              <a:t>Mikrouzņēmuma</a:t>
            </a:r>
            <a:r>
              <a:rPr lang="lv-LV" dirty="0" smtClean="0">
                <a:latin typeface="Times New Roman" pitchFamily="18" charset="0"/>
                <a:cs typeface="Times New Roman" pitchFamily="18" charset="0"/>
              </a:rPr>
              <a:t> nodoklis</a:t>
            </a:r>
          </a:p>
          <a:p>
            <a:r>
              <a:rPr lang="lv-LV" dirty="0" smtClean="0">
                <a:latin typeface="Times New Roman" pitchFamily="18" charset="0"/>
                <a:cs typeface="Times New Roman" pitchFamily="18" charset="0"/>
              </a:rPr>
              <a:t>Muitas nodoklis</a:t>
            </a:r>
          </a:p>
          <a:p>
            <a:pPr>
              <a:buFont typeface="Wingdings" pitchFamily="2" charset="2"/>
              <a:buChar char="§"/>
            </a:pPr>
            <a:endParaRPr lang="lv-LV" dirty="0" smtClean="0"/>
          </a:p>
          <a:p>
            <a:pPr>
              <a:buFont typeface="Wingdings" pitchFamily="2" charset="2"/>
              <a:buChar char="§"/>
            </a:pPr>
            <a:endParaRPr lang="lv-LV" dirty="0"/>
          </a:p>
          <a:p>
            <a:pPr>
              <a:buNone/>
            </a:pPr>
            <a:endParaRPr lang="lv-LV" dirty="0" smtClean="0"/>
          </a:p>
          <a:p>
            <a:pPr>
              <a:buNone/>
            </a:pPr>
            <a:endParaRPr lang="lv-LV" dirty="0"/>
          </a:p>
          <a:p>
            <a:pPr>
              <a:buNone/>
            </a:pPr>
            <a:endParaRPr lang="lv-LV" dirty="0" smtClean="0"/>
          </a:p>
          <a:p>
            <a:pPr>
              <a:buNone/>
            </a:pPr>
            <a:endParaRPr lang="lv-LV" dirty="0"/>
          </a:p>
          <a:p>
            <a:pPr>
              <a:buNone/>
            </a:pPr>
            <a:endParaRPr lang="lv-LV" dirty="0" smtClean="0"/>
          </a:p>
          <a:p>
            <a:pPr>
              <a:buNone/>
            </a:pP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Pārējie nodokļi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Akcīzes nodoklis </a:t>
            </a:r>
            <a:r>
              <a:rPr lang="lv-LV" dirty="0" smtClean="0">
                <a:latin typeface="Times New Roman" pitchFamily="18" charset="0"/>
                <a:cs typeface="Times New Roman" pitchFamily="18" charset="0"/>
              </a:rPr>
              <a:t>– maksā par tabakas izstrādājumiem, alkoholiskajiem dzērieniem, kafiju, bezalkoholiskajiem dzērieniem, naftas produktiem.</a:t>
            </a: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Dabas resursu nodoklis </a:t>
            </a:r>
            <a:r>
              <a:rPr lang="lv-LV" dirty="0" smtClean="0">
                <a:latin typeface="Times New Roman" pitchFamily="18" charset="0"/>
                <a:cs typeface="Times New Roman" pitchFamily="18" charset="0"/>
              </a:rPr>
              <a:t>– maksā fiziska vai juridiska persona, kura izmanto dabas resursus vai piesārņo vidi likuma izpratnē.</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Pārējie nodokļi</a:t>
            </a:r>
            <a:endParaRPr lang="lv-LV" dirty="0"/>
          </a:p>
        </p:txBody>
      </p:sp>
      <p:sp>
        <p:nvSpPr>
          <p:cNvPr id="3" name="Content Placeholder 2"/>
          <p:cNvSpPr>
            <a:spLocks noGrp="1"/>
          </p:cNvSpPr>
          <p:nvPr>
            <p:ph idx="1"/>
          </p:nvPr>
        </p:nvSpPr>
        <p:spPr>
          <a:xfrm>
            <a:off x="457200" y="2000239"/>
            <a:ext cx="8229600" cy="3714777"/>
          </a:xfrm>
        </p:spPr>
        <p:txBody>
          <a:bodyPr>
            <a:normAutofit fontScale="85000" lnSpcReduction="20000"/>
          </a:bodyPr>
          <a:lstStyle/>
          <a:p>
            <a:pPr>
              <a:buNone/>
            </a:pPr>
            <a:r>
              <a:rPr lang="lv-LV" dirty="0" smtClean="0"/>
              <a:t>		</a:t>
            </a:r>
            <a:r>
              <a:rPr lang="lv-LV" b="1" dirty="0" smtClean="0">
                <a:latin typeface="Times New Roman" pitchFamily="18" charset="0"/>
                <a:cs typeface="Times New Roman" pitchFamily="18" charset="0"/>
              </a:rPr>
              <a:t>Muitas nodoklis </a:t>
            </a:r>
            <a:r>
              <a:rPr lang="lv-LV" dirty="0" smtClean="0">
                <a:latin typeface="Times New Roman" pitchFamily="18" charset="0"/>
                <a:cs typeface="Times New Roman" pitchFamily="18" charset="0"/>
              </a:rPr>
              <a:t>- Valsts ieņēmumu dienests administrē muitas lietas Eiropas Savienības normatīvajos aktos paredzētajā kārtībā. </a:t>
            </a: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Vieglo automobiļu un motociklu nodoklis </a:t>
            </a:r>
            <a:r>
              <a:rPr lang="lv-LV" dirty="0" smtClean="0">
                <a:latin typeface="Times New Roman" pitchFamily="18" charset="0"/>
                <a:cs typeface="Times New Roman" pitchFamily="18" charset="0"/>
              </a:rPr>
              <a:t>–</a:t>
            </a:r>
            <a:r>
              <a:rPr lang="lv-LV" dirty="0" smtClean="0"/>
              <a:t> </a:t>
            </a:r>
            <a:r>
              <a:rPr lang="lv-LV" dirty="0" smtClean="0">
                <a:latin typeface="Times New Roman" pitchFamily="18" charset="0"/>
                <a:cs typeface="Times New Roman" pitchFamily="18" charset="0"/>
              </a:rPr>
              <a:t>maksā visas juridiskās un fiziskās personas, uz kuru vārda Latvijā tiek reģistrēti vieglie automobiļi vai motocikli.</a:t>
            </a: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Elektroenerģijas likums</a:t>
            </a:r>
            <a:r>
              <a:rPr lang="lv-LV" b="1" dirty="0" smtClean="0"/>
              <a:t> </a:t>
            </a:r>
            <a:r>
              <a:rPr lang="lv-LV" dirty="0" smtClean="0">
                <a:latin typeface="Times New Roman" pitchFamily="18" charset="0"/>
                <a:cs typeface="Times New Roman" pitchFamily="18" charset="0"/>
              </a:rPr>
              <a:t>attiecas uz personām, kas veic elektroenerģijas ražošanu, sadali, piegādi, tirdzniecību un citas darbības ar elektroenerģiju. </a:t>
            </a: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Pārējie nodokļi</a:t>
            </a:r>
            <a:endParaRPr lang="lv-LV" dirty="0"/>
          </a:p>
        </p:txBody>
      </p:sp>
      <p:sp>
        <p:nvSpPr>
          <p:cNvPr id="3" name="Content Placeholder 2"/>
          <p:cNvSpPr>
            <a:spLocks noGrp="1"/>
          </p:cNvSpPr>
          <p:nvPr>
            <p:ph idx="1"/>
          </p:nvPr>
        </p:nvSpPr>
        <p:spPr>
          <a:xfrm>
            <a:off x="457200" y="1600201"/>
            <a:ext cx="8229600" cy="4257692"/>
          </a:xfrm>
        </p:spPr>
        <p:txBody>
          <a:bodyPr>
            <a:normAutofit fontScale="92500" lnSpcReduction="10000"/>
          </a:bodyPr>
          <a:lstStyle/>
          <a:p>
            <a:pPr>
              <a:buNone/>
            </a:pPr>
            <a:r>
              <a:rPr lang="lv-LV" dirty="0" smtClean="0"/>
              <a:t>		</a:t>
            </a:r>
            <a:r>
              <a:rPr lang="lv-LV" b="1" dirty="0" smtClean="0">
                <a:latin typeface="Times New Roman" pitchFamily="18" charset="0"/>
                <a:cs typeface="Times New Roman" pitchFamily="18" charset="0"/>
              </a:rPr>
              <a:t>Azartspēļu un izložu nodokli </a:t>
            </a:r>
            <a:r>
              <a:rPr lang="lv-LV" dirty="0" smtClean="0">
                <a:latin typeface="Times New Roman" pitchFamily="18" charset="0"/>
                <a:cs typeface="Times New Roman" pitchFamily="18" charset="0"/>
              </a:rPr>
              <a:t>maksā azartspēļu un izložu organizētāji.</a:t>
            </a: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Transportlīdzekļa </a:t>
            </a:r>
            <a:r>
              <a:rPr lang="lv-LV" b="1" dirty="0" smtClean="0">
                <a:latin typeface="Times New Roman" pitchFamily="18" charset="0"/>
                <a:cs typeface="Times New Roman" pitchFamily="18" charset="0"/>
              </a:rPr>
              <a:t>ekspluatācijas </a:t>
            </a:r>
            <a:r>
              <a:rPr lang="lv-LV" b="1" dirty="0" smtClean="0">
                <a:latin typeface="Times New Roman" pitchFamily="18" charset="0"/>
                <a:cs typeface="Times New Roman" pitchFamily="18" charset="0"/>
              </a:rPr>
              <a:t>nodokļa </a:t>
            </a:r>
            <a:r>
              <a:rPr lang="lv-LV" dirty="0" smtClean="0">
                <a:latin typeface="Times New Roman" pitchFamily="18" charset="0"/>
                <a:cs typeface="Times New Roman" pitchFamily="18" charset="0"/>
              </a:rPr>
              <a:t>apliekamais </a:t>
            </a:r>
            <a:r>
              <a:rPr lang="lv-LV" dirty="0" smtClean="0">
                <a:latin typeface="Times New Roman" pitchFamily="18" charset="0"/>
                <a:cs typeface="Times New Roman" pitchFamily="18" charset="0"/>
              </a:rPr>
              <a:t>objekts ir visi transportlīdzekļi, izņemot </a:t>
            </a:r>
            <a:r>
              <a:rPr lang="lv-LV" dirty="0" err="1" smtClean="0">
                <a:latin typeface="Times New Roman" pitchFamily="18" charset="0"/>
                <a:cs typeface="Times New Roman" pitchFamily="18" charset="0"/>
              </a:rPr>
              <a:t>traktortehniku</a:t>
            </a:r>
            <a:r>
              <a:rPr lang="lv-LV" dirty="0" smtClean="0">
                <a:latin typeface="Times New Roman" pitchFamily="18" charset="0"/>
                <a:cs typeface="Times New Roman" pitchFamily="18" charset="0"/>
              </a:rPr>
              <a:t>, tādas automobiļu piekabes un puspiekabes, kuru pilna masa nepārsniedz 3500 kilogramus, tramvajus, trolejbusus, </a:t>
            </a:r>
            <a:r>
              <a:rPr lang="lv-LV" dirty="0" err="1" smtClean="0">
                <a:latin typeface="Times New Roman" pitchFamily="18" charset="0"/>
                <a:cs typeface="Times New Roman" pitchFamily="18" charset="0"/>
              </a:rPr>
              <a:t>bezceļu</a:t>
            </a:r>
            <a:r>
              <a:rPr lang="lv-LV" dirty="0" smtClean="0">
                <a:latin typeface="Times New Roman" pitchFamily="18" charset="0"/>
                <a:cs typeface="Times New Roman" pitchFamily="18" charset="0"/>
              </a:rPr>
              <a:t> transportlīdzekļus, sniega motociklus, mopēdus un velosipēdus.</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smtClean="0">
                <a:latin typeface="Times New Roman" pitchFamily="18" charset="0"/>
                <a:cs typeface="Times New Roman" pitchFamily="18" charset="0"/>
              </a:rPr>
              <a:t>Iespējamie informācijas </a:t>
            </a:r>
            <a:r>
              <a:rPr lang="lv-LV" dirty="0" smtClean="0">
                <a:latin typeface="Times New Roman" pitchFamily="18" charset="0"/>
                <a:cs typeface="Times New Roman" pitchFamily="18" charset="0"/>
              </a:rPr>
              <a:t>resursi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1"/>
            <a:ext cx="8229600" cy="3400436"/>
          </a:xfrm>
        </p:spPr>
        <p:txBody>
          <a:bodyPr>
            <a:normAutofit fontScale="85000" lnSpcReduction="20000"/>
          </a:bodyPr>
          <a:lstStyle/>
          <a:p>
            <a:pPr marL="514350" indent="-514350">
              <a:buAutoNum type="arabicPeriod"/>
            </a:pPr>
            <a:r>
              <a:rPr lang="lv-LV" dirty="0" err="1" smtClean="0">
                <a:latin typeface="Times New Roman" pitchFamily="18" charset="0"/>
                <a:cs typeface="Times New Roman" pitchFamily="18" charset="0"/>
              </a:rPr>
              <a:t>G.Libermanis</a:t>
            </a:r>
            <a:r>
              <a:rPr lang="lv-LV" dirty="0" smtClean="0">
                <a:latin typeface="Times New Roman" pitchFamily="18" charset="0"/>
                <a:cs typeface="Times New Roman" pitchFamily="18" charset="0"/>
              </a:rPr>
              <a:t>. Makroekonomika. ESF projekts.2007.</a:t>
            </a:r>
          </a:p>
          <a:p>
            <a:pPr marL="514350" indent="-514350">
              <a:buFont typeface="Arial" pitchFamily="34" charset="0"/>
              <a:buAutoNum type="arabicPeriod"/>
            </a:pPr>
            <a:r>
              <a:rPr lang="lv-LV" dirty="0" smtClean="0">
                <a:latin typeface="Times New Roman" pitchFamily="18" charset="0"/>
                <a:cs typeface="Times New Roman" pitchFamily="18" charset="0"/>
              </a:rPr>
              <a:t>M. </a:t>
            </a:r>
            <a:r>
              <a:rPr lang="lv-LV" dirty="0" err="1" smtClean="0">
                <a:latin typeface="Times New Roman" pitchFamily="18" charset="0"/>
                <a:cs typeface="Times New Roman" pitchFamily="18" charset="0"/>
              </a:rPr>
              <a:t>Siņicins</a:t>
            </a:r>
            <a:r>
              <a:rPr lang="lv-LV" dirty="0" smtClean="0">
                <a:latin typeface="Times New Roman" pitchFamily="18" charset="0"/>
                <a:cs typeface="Times New Roman" pitchFamily="18" charset="0"/>
              </a:rPr>
              <a:t>. Ekonomika. “Izdevniecība </a:t>
            </a:r>
            <a:r>
              <a:rPr lang="lv-LV" dirty="0" err="1" smtClean="0">
                <a:latin typeface="Times New Roman" pitchFamily="18" charset="0"/>
                <a:cs typeface="Times New Roman" pitchFamily="18" charset="0"/>
              </a:rPr>
              <a:t>RaKa</a:t>
            </a:r>
            <a:r>
              <a:rPr lang="lv-LV" dirty="0" smtClean="0">
                <a:latin typeface="Times New Roman" pitchFamily="18" charset="0"/>
                <a:cs typeface="Times New Roman" pitchFamily="18" charset="0"/>
              </a:rPr>
              <a:t>”. 2011.</a:t>
            </a:r>
          </a:p>
          <a:p>
            <a:pPr marL="514350" indent="-514350">
              <a:buAutoNum type="arabicPeriod"/>
            </a:pPr>
            <a:r>
              <a:rPr lang="lv-LV" dirty="0" smtClean="0">
                <a:latin typeface="Times New Roman" pitchFamily="18" charset="0"/>
                <a:cs typeface="Times New Roman" pitchFamily="18" charset="0"/>
              </a:rPr>
              <a:t>A. </a:t>
            </a:r>
            <a:r>
              <a:rPr lang="lv-LV" dirty="0" err="1" smtClean="0">
                <a:latin typeface="Times New Roman" pitchFamily="18" charset="0"/>
                <a:cs typeface="Times New Roman" pitchFamily="18" charset="0"/>
              </a:rPr>
              <a:t>Medne</a:t>
            </a:r>
            <a:r>
              <a:rPr lang="lv-LV" dirty="0" smtClean="0">
                <a:latin typeface="Times New Roman" pitchFamily="18" charset="0"/>
                <a:cs typeface="Times New Roman" pitchFamily="18" charset="0"/>
              </a:rPr>
              <a:t>. Nodokļi Latvijā. “Turība”, 2012</a:t>
            </a:r>
          </a:p>
          <a:p>
            <a:pPr>
              <a:buNone/>
            </a:pPr>
            <a:r>
              <a:rPr lang="lv-LV" dirty="0" smtClean="0">
                <a:latin typeface="Times New Roman" pitchFamily="18" charset="0"/>
                <a:cs typeface="Times New Roman" pitchFamily="18" charset="0"/>
                <a:hlinkClick r:id="rId2"/>
              </a:rPr>
              <a:t>www.latvija.lv</a:t>
            </a:r>
            <a:endParaRPr lang="lv-LV" dirty="0" smtClean="0">
              <a:latin typeface="Times New Roman" pitchFamily="18" charset="0"/>
              <a:cs typeface="Times New Roman" pitchFamily="18" charset="0"/>
            </a:endParaRPr>
          </a:p>
          <a:p>
            <a:pPr>
              <a:buNone/>
            </a:pPr>
            <a:r>
              <a:rPr lang="lv-LV" dirty="0" smtClean="0">
                <a:latin typeface="Times New Roman" pitchFamily="18" charset="0"/>
                <a:cs typeface="Times New Roman" pitchFamily="18" charset="0"/>
              </a:rPr>
              <a:t>www.liaa.gov.lv </a:t>
            </a:r>
          </a:p>
          <a:p>
            <a:pPr>
              <a:buNone/>
            </a:pPr>
            <a:r>
              <a:rPr lang="lv-LV" dirty="0" smtClean="0">
                <a:latin typeface="Times New Roman" pitchFamily="18" charset="0"/>
                <a:cs typeface="Times New Roman" pitchFamily="18" charset="0"/>
                <a:hlinkClick r:id="rId3"/>
              </a:rPr>
              <a:t>www.likumi.lv</a:t>
            </a:r>
            <a:endParaRPr lang="lv-LV" dirty="0" smtClean="0">
              <a:latin typeface="Times New Roman" pitchFamily="18" charset="0"/>
              <a:cs typeface="Times New Roman" pitchFamily="18" charset="0"/>
            </a:endParaRPr>
          </a:p>
          <a:p>
            <a:pPr>
              <a:buNone/>
            </a:pPr>
            <a:r>
              <a:rPr lang="lv-LV" dirty="0" smtClean="0">
                <a:latin typeface="Times New Roman" pitchFamily="18" charset="0"/>
                <a:cs typeface="Times New Roman" pitchFamily="18" charset="0"/>
              </a:rPr>
              <a:t>www.gudrinieks.lv</a:t>
            </a:r>
          </a:p>
          <a:p>
            <a:pPr>
              <a:buNone/>
            </a:pPr>
            <a:r>
              <a:rPr lang="lv-LV" smtClean="0">
                <a:latin typeface="Times New Roman" pitchFamily="18" charset="0"/>
                <a:cs typeface="Times New Roman" pitchFamily="18" charset="0"/>
                <a:hlinkClick r:id="rId4"/>
              </a:rPr>
              <a:t>www.vid.gov.lv</a:t>
            </a:r>
            <a:endParaRPr lang="lv-LV" smtClean="0">
              <a:latin typeface="Times New Roman" pitchFamily="18" charset="0"/>
              <a:cs typeface="Times New Roman" pitchFamily="18" charset="0"/>
            </a:endParaRPr>
          </a:p>
          <a:p>
            <a:pPr>
              <a:buNone/>
            </a:pPr>
            <a:endParaRPr lang="lv-LV" dirty="0"/>
          </a:p>
          <a:p>
            <a:endParaRPr lang="lv-LV" dirty="0" smtClean="0"/>
          </a:p>
          <a:p>
            <a:endParaRPr lang="lv-LV" dirty="0"/>
          </a:p>
          <a:p>
            <a:endParaRPr lang="lv-LV" dirty="0" smtClean="0"/>
          </a:p>
          <a:p>
            <a:endParaRPr lang="lv-LV" dirty="0"/>
          </a:p>
          <a:p>
            <a:endParaRPr lang="lv-LV" dirty="0" smtClean="0"/>
          </a:p>
          <a:p>
            <a:pPr>
              <a:buNone/>
            </a:pPr>
            <a:endParaRPr lang="lv-LV" dirty="0"/>
          </a:p>
        </p:txBody>
      </p:sp>
      <p:pic>
        <p:nvPicPr>
          <p:cNvPr id="4" name="Picture 3"/>
          <p:cNvPicPr>
            <a:picLocks noChangeAspect="1" noChangeArrowheads="1"/>
          </p:cNvPicPr>
          <p:nvPr/>
        </p:nvPicPr>
        <p:blipFill>
          <a:blip r:embed="rId5"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6"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043378"/>
          </a:xfrm>
        </p:spPr>
        <p:txBody>
          <a:bodyPr/>
          <a:lstStyle/>
          <a:p>
            <a:pPr>
              <a:buNone/>
            </a:pPr>
            <a:endParaRPr lang="lv-LV" dirty="0" smtClean="0"/>
          </a:p>
          <a:p>
            <a:pPr>
              <a:buNone/>
            </a:pPr>
            <a:endParaRPr lang="lv-LV" dirty="0"/>
          </a:p>
          <a:p>
            <a:pPr algn="ctr">
              <a:buNone/>
            </a:pPr>
            <a:r>
              <a:rPr lang="lv-LV" dirty="0" smtClean="0">
                <a:latin typeface="Times New Roman" pitchFamily="18" charset="0"/>
                <a:cs typeface="Times New Roman" pitchFamily="18" charset="0"/>
              </a:rPr>
              <a:t>Paldies par uzmanību!</a:t>
            </a:r>
          </a:p>
          <a:p>
            <a:pPr>
              <a:buNone/>
            </a:pPr>
            <a:endParaRPr lang="lv-LV" dirty="0"/>
          </a:p>
          <a:p>
            <a:pPr>
              <a:buNone/>
            </a:pPr>
            <a:endParaRPr lang="lv-LV" dirty="0" smtClean="0"/>
          </a:p>
          <a:p>
            <a:pPr>
              <a:buNone/>
            </a:pPr>
            <a:endParaRPr lang="lv-LV" dirty="0"/>
          </a:p>
          <a:p>
            <a:pPr>
              <a:buNone/>
            </a:pPr>
            <a:endParaRPr lang="lv-LV" dirty="0" smtClean="0"/>
          </a:p>
          <a:p>
            <a:pPr>
              <a:buNone/>
            </a:pP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Nodokļu veidi Latvijā</a:t>
            </a:r>
            <a:endParaRPr lang="lv-LV" dirty="0"/>
          </a:p>
        </p:txBody>
      </p:sp>
      <p:sp>
        <p:nvSpPr>
          <p:cNvPr id="3" name="Content Placeholder 2"/>
          <p:cNvSpPr>
            <a:spLocks noGrp="1"/>
          </p:cNvSpPr>
          <p:nvPr>
            <p:ph idx="1"/>
          </p:nvPr>
        </p:nvSpPr>
        <p:spPr>
          <a:xfrm>
            <a:off x="457200" y="1600201"/>
            <a:ext cx="8229600" cy="4257692"/>
          </a:xfrm>
        </p:spPr>
        <p:txBody>
          <a:bodyPr>
            <a:normAutofit lnSpcReduction="10000"/>
          </a:bodyPr>
          <a:lstStyle/>
          <a:p>
            <a:r>
              <a:rPr lang="lv-LV" dirty="0" smtClean="0">
                <a:latin typeface="Times New Roman" pitchFamily="18" charset="0"/>
                <a:cs typeface="Times New Roman" pitchFamily="18" charset="0"/>
              </a:rPr>
              <a:t>Dabas resursu nodoklis</a:t>
            </a:r>
          </a:p>
          <a:p>
            <a:r>
              <a:rPr lang="lv-LV" dirty="0" smtClean="0">
                <a:latin typeface="Times New Roman" pitchFamily="18" charset="0"/>
                <a:cs typeface="Times New Roman" pitchFamily="18" charset="0"/>
              </a:rPr>
              <a:t>Izložu un azartspēļu nodoklis</a:t>
            </a:r>
          </a:p>
          <a:p>
            <a:r>
              <a:rPr lang="lv-LV" dirty="0" smtClean="0">
                <a:latin typeface="Times New Roman" pitchFamily="18" charset="0"/>
                <a:cs typeface="Times New Roman" pitchFamily="18" charset="0"/>
              </a:rPr>
              <a:t>Valsts  sociālās  apdrošināšanas obligātās iemaksas</a:t>
            </a:r>
          </a:p>
          <a:p>
            <a:r>
              <a:rPr lang="lv-LV" dirty="0" smtClean="0">
                <a:latin typeface="Times New Roman" pitchFamily="18" charset="0"/>
                <a:cs typeface="Times New Roman" pitchFamily="18" charset="0"/>
              </a:rPr>
              <a:t>Vieglo automobiļu un motociklu nodoklis</a:t>
            </a:r>
          </a:p>
          <a:p>
            <a:r>
              <a:rPr lang="lv-LV" dirty="0" smtClean="0">
                <a:latin typeface="Times New Roman" pitchFamily="18" charset="0"/>
                <a:cs typeface="Times New Roman" pitchFamily="18" charset="0"/>
              </a:rPr>
              <a:t>Transportlīdzekļu ekspluatācijas nodoklis un uzņēmumu  vieglo transportlīdzekļu nodoklis</a:t>
            </a:r>
          </a:p>
          <a:p>
            <a:r>
              <a:rPr lang="lv-LV" dirty="0" smtClean="0">
                <a:latin typeface="Times New Roman" pitchFamily="18" charset="0"/>
                <a:cs typeface="Times New Roman" pitchFamily="18" charset="0"/>
              </a:rPr>
              <a:t>Elektroenerģijas nodoklis</a:t>
            </a:r>
            <a:endParaRPr lang="lv-LV" dirty="0">
              <a:latin typeface="Times New Roman" pitchFamily="18" charset="0"/>
              <a:cs typeface="Times New Roman" pitchFamily="18" charset="0"/>
            </a:endParaRPr>
          </a:p>
          <a:p>
            <a:pPr>
              <a:buFont typeface="Wingdings" pitchFamily="2" charset="2"/>
              <a:buChar char="§"/>
            </a:pPr>
            <a:endParaRPr lang="lv-LV" dirty="0"/>
          </a:p>
          <a:p>
            <a:pPr>
              <a:buNone/>
            </a:pPr>
            <a:endParaRPr lang="lv-LV" dirty="0" smtClean="0"/>
          </a:p>
          <a:p>
            <a:pPr>
              <a:buNone/>
            </a:pPr>
            <a:endParaRPr lang="lv-LV" dirty="0"/>
          </a:p>
          <a:p>
            <a:pPr>
              <a:buNone/>
            </a:pPr>
            <a:endParaRPr lang="lv-LV" dirty="0" smtClean="0"/>
          </a:p>
          <a:p>
            <a:pPr>
              <a:buNone/>
            </a:pPr>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Iedzīvotāju ienākuma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nodokļa maksātāji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00173"/>
            <a:ext cx="8229600" cy="4286281"/>
          </a:xfrm>
        </p:spPr>
        <p:txBody>
          <a:bodyPr>
            <a:normAutofit fontScale="25000" lnSpcReduction="20000"/>
          </a:bodyPr>
          <a:lstStyle/>
          <a:p>
            <a:pPr>
              <a:buNone/>
            </a:pPr>
            <a:r>
              <a:rPr lang="lv-LV" sz="5100" dirty="0" smtClean="0">
                <a:latin typeface="Times New Roman" pitchFamily="18" charset="0"/>
                <a:cs typeface="Times New Roman" pitchFamily="18" charset="0"/>
              </a:rPr>
              <a:t>	</a:t>
            </a:r>
            <a:r>
              <a:rPr lang="lv-LV" sz="11200" dirty="0" smtClean="0">
                <a:latin typeface="Times New Roman" pitchFamily="18" charset="0"/>
                <a:cs typeface="Times New Roman" pitchFamily="18" charset="0"/>
              </a:rPr>
              <a:t>Nodokļa maksātāji ir </a:t>
            </a:r>
            <a:r>
              <a:rPr lang="lv-LV" sz="11200" b="1" dirty="0" smtClean="0">
                <a:latin typeface="Times New Roman" pitchFamily="18" charset="0"/>
                <a:cs typeface="Times New Roman" pitchFamily="18" charset="0"/>
              </a:rPr>
              <a:t>fiziskās personas</a:t>
            </a:r>
            <a:r>
              <a:rPr lang="lv-LV" sz="11200" dirty="0" smtClean="0">
                <a:latin typeface="Times New Roman" pitchFamily="18" charset="0"/>
                <a:cs typeface="Times New Roman" pitchFamily="18" charset="0"/>
              </a:rPr>
              <a:t>:</a:t>
            </a:r>
          </a:p>
          <a:p>
            <a:pPr lvl="2"/>
            <a:r>
              <a:rPr lang="lv-LV" sz="9600" dirty="0" smtClean="0">
                <a:latin typeface="Times New Roman" pitchFamily="18" charset="0"/>
                <a:cs typeface="Times New Roman" pitchFamily="18" charset="0"/>
              </a:rPr>
              <a:t>kas ir guvuši ienākumus Latvijas Republikā un/vai ārvalstīs;</a:t>
            </a:r>
          </a:p>
          <a:p>
            <a:pPr lvl="2"/>
            <a:r>
              <a:rPr lang="lv-LV" sz="9600" dirty="0" smtClean="0">
                <a:latin typeface="Times New Roman" pitchFamily="18" charset="0"/>
                <a:cs typeface="Times New Roman" pitchFamily="18" charset="0"/>
              </a:rPr>
              <a:t>kas ir ārvalstu nodokļu maksātāji un taksācijas periodā ir guvuši ienākumus Latvijas Republikā; </a:t>
            </a:r>
          </a:p>
          <a:p>
            <a:pPr lvl="2"/>
            <a:r>
              <a:rPr lang="lv-LV" sz="9600" dirty="0" smtClean="0">
                <a:latin typeface="Times New Roman" pitchFamily="18" charset="0"/>
                <a:cs typeface="Times New Roman" pitchFamily="18" charset="0"/>
              </a:rPr>
              <a:t>individuālo uzņēmumu, arī zemnieku un zvejnieku saimniecību īpašnieki, kas taksācijas periodā ir guvuši ienākumus, kuri nav aplikti ar uzņēmumu ienākuma nodokli; </a:t>
            </a:r>
          </a:p>
          <a:p>
            <a:pPr lvl="2"/>
            <a:r>
              <a:rPr lang="lv-LV" sz="9600" dirty="0" err="1" smtClean="0">
                <a:latin typeface="Times New Roman" pitchFamily="18" charset="0"/>
                <a:cs typeface="Times New Roman" pitchFamily="18" charset="0"/>
              </a:rPr>
              <a:t>mikrouzņēmuma</a:t>
            </a:r>
            <a:r>
              <a:rPr lang="lv-LV" sz="9600" dirty="0" smtClean="0">
                <a:latin typeface="Times New Roman" pitchFamily="18" charset="0"/>
                <a:cs typeface="Times New Roman" pitchFamily="18" charset="0"/>
              </a:rPr>
              <a:t> īpašnieki atbilstoši </a:t>
            </a:r>
            <a:r>
              <a:rPr lang="lv-LV" sz="9600" i="1" dirty="0" err="1" smtClean="0">
                <a:latin typeface="Times New Roman" pitchFamily="18" charset="0"/>
                <a:cs typeface="Times New Roman" pitchFamily="18" charset="0"/>
              </a:rPr>
              <a:t>Mikrouzņēmumu</a:t>
            </a:r>
            <a:r>
              <a:rPr lang="lv-LV" sz="9600" i="1" dirty="0" smtClean="0">
                <a:latin typeface="Times New Roman" pitchFamily="18" charset="0"/>
                <a:cs typeface="Times New Roman" pitchFamily="18" charset="0"/>
              </a:rPr>
              <a:t> nodokļa likumam</a:t>
            </a:r>
            <a:r>
              <a:rPr lang="lv-LV" sz="9600" dirty="0" smtClean="0">
                <a:latin typeface="Times New Roman" pitchFamily="18" charset="0"/>
                <a:cs typeface="Times New Roman" pitchFamily="18" charset="0"/>
              </a:rPr>
              <a:t>.</a:t>
            </a:r>
            <a:br>
              <a:rPr lang="lv-LV" sz="9600" dirty="0" smtClean="0">
                <a:latin typeface="Times New Roman" pitchFamily="18" charset="0"/>
                <a:cs typeface="Times New Roman" pitchFamily="18" charset="0"/>
              </a:rPr>
            </a:br>
            <a:endParaRPr lang="lv-LV" sz="96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Iedzīvotāju ienākuma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nodokļa objekts</a:t>
            </a:r>
            <a:endParaRPr lang="lv-LV" dirty="0"/>
          </a:p>
        </p:txBody>
      </p:sp>
      <p:sp>
        <p:nvSpPr>
          <p:cNvPr id="3" name="Content Placeholder 2"/>
          <p:cNvSpPr>
            <a:spLocks noGrp="1"/>
          </p:cNvSpPr>
          <p:nvPr>
            <p:ph idx="1"/>
          </p:nvPr>
        </p:nvSpPr>
        <p:spPr>
          <a:xfrm>
            <a:off x="457200" y="1600201"/>
            <a:ext cx="8229600" cy="3471874"/>
          </a:xfrm>
        </p:spPr>
        <p:txBody>
          <a:bodyPr/>
          <a:lstStyle/>
          <a:p>
            <a:r>
              <a:rPr lang="lv-LV" dirty="0" smtClean="0">
                <a:latin typeface="Times New Roman" pitchFamily="18" charset="0"/>
                <a:cs typeface="Times New Roman" pitchFamily="18" charset="0"/>
              </a:rPr>
              <a:t>Ienākumi, kas gūti, pamatojoties uz darba attiecībām;</a:t>
            </a:r>
          </a:p>
          <a:p>
            <a:r>
              <a:rPr lang="lv-LV" dirty="0" smtClean="0">
                <a:latin typeface="Times New Roman" pitchFamily="18" charset="0"/>
                <a:cs typeface="Times New Roman" pitchFamily="18" charset="0"/>
              </a:rPr>
              <a:t>Ienākumi no saimnieciskās darbības;</a:t>
            </a:r>
          </a:p>
          <a:p>
            <a:r>
              <a:rPr lang="lv-LV" dirty="0" smtClean="0">
                <a:latin typeface="Times New Roman" pitchFamily="18" charset="0"/>
                <a:cs typeface="Times New Roman" pitchFamily="18" charset="0"/>
              </a:rPr>
              <a:t>Citi ienākumi saskaņā ar likumu “Par iedzīvotāju ienākuma nodokli”. </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Iedzīvotāju ienākuma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nodokļa likme</a:t>
            </a:r>
            <a:endParaRPr lang="lv-LV" dirty="0"/>
          </a:p>
        </p:txBody>
      </p:sp>
      <p:sp>
        <p:nvSpPr>
          <p:cNvPr id="3" name="Content Placeholder 2"/>
          <p:cNvSpPr>
            <a:spLocks noGrp="1"/>
          </p:cNvSpPr>
          <p:nvPr>
            <p:ph idx="1"/>
          </p:nvPr>
        </p:nvSpPr>
        <p:spPr>
          <a:xfrm>
            <a:off x="457200" y="1600201"/>
            <a:ext cx="8229600" cy="3400436"/>
          </a:xfrm>
        </p:spPr>
        <p:txBody>
          <a:bodyPr/>
          <a:lstStyle/>
          <a:p>
            <a:r>
              <a:rPr lang="lv-LV" b="1" dirty="0" smtClean="0">
                <a:latin typeface="Times New Roman" pitchFamily="18" charset="0"/>
                <a:cs typeface="Times New Roman" pitchFamily="18" charset="0"/>
              </a:rPr>
              <a:t>25 %</a:t>
            </a:r>
            <a:r>
              <a:rPr lang="lv-LV" dirty="0" smtClean="0">
                <a:latin typeface="Times New Roman" pitchFamily="18" charset="0"/>
                <a:cs typeface="Times New Roman" pitchFamily="18" charset="0"/>
              </a:rPr>
              <a:t> no saimnieciskās darbības ienākumiem un ienākumiem, kas gūti pamatojoties uz darba attiecībām</a:t>
            </a:r>
          </a:p>
          <a:p>
            <a:r>
              <a:rPr lang="lv-LV" b="1" dirty="0" smtClean="0">
                <a:latin typeface="Times New Roman" pitchFamily="18" charset="0"/>
                <a:cs typeface="Times New Roman" pitchFamily="18" charset="0"/>
              </a:rPr>
              <a:t>10 %</a:t>
            </a:r>
            <a:r>
              <a:rPr lang="lv-LV" dirty="0" smtClean="0">
                <a:latin typeface="Times New Roman" pitchFamily="18" charset="0"/>
                <a:cs typeface="Times New Roman" pitchFamily="18" charset="0"/>
              </a:rPr>
              <a:t> ienākumam no kapitāla, kas nav kapitāla pieaugums</a:t>
            </a:r>
          </a:p>
          <a:p>
            <a:r>
              <a:rPr lang="lv-LV" b="1" dirty="0" smtClean="0">
                <a:latin typeface="Times New Roman" pitchFamily="18" charset="0"/>
                <a:cs typeface="Times New Roman" pitchFamily="18" charset="0"/>
              </a:rPr>
              <a:t>15 %</a:t>
            </a:r>
            <a:r>
              <a:rPr lang="lv-LV" dirty="0" smtClean="0">
                <a:latin typeface="Times New Roman" pitchFamily="18" charset="0"/>
                <a:cs typeface="Times New Roman" pitchFamily="18" charset="0"/>
              </a:rPr>
              <a:t> kapitāla pieaugumam</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lv-LV" dirty="0" smtClean="0">
                <a:latin typeface="Times New Roman" pitchFamily="18" charset="0"/>
                <a:cs typeface="Times New Roman" pitchFamily="18" charset="0"/>
              </a:rPr>
              <a:t>Uzņēmumu ienākuma maksātāji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4422"/>
            <a:ext cx="8229600" cy="4357719"/>
          </a:xfrm>
        </p:spPr>
        <p:txBody>
          <a:bodyPr>
            <a:noAutofit/>
          </a:bodyPr>
          <a:lstStyle/>
          <a:p>
            <a:pPr>
              <a:spcBef>
                <a:spcPts val="0"/>
              </a:spcBef>
            </a:pPr>
            <a:r>
              <a:rPr lang="lv-LV" sz="2800" dirty="0" smtClean="0">
                <a:latin typeface="Times New Roman" pitchFamily="18" charset="0"/>
                <a:cs typeface="Times New Roman" pitchFamily="18" charset="0"/>
              </a:rPr>
              <a:t>Iekšzemes uzņēmumi</a:t>
            </a:r>
          </a:p>
          <a:p>
            <a:pPr>
              <a:spcBef>
                <a:spcPts val="0"/>
              </a:spcBef>
            </a:pPr>
            <a:r>
              <a:rPr lang="lv-LV" sz="2800" dirty="0" smtClean="0">
                <a:latin typeface="Times New Roman" pitchFamily="18" charset="0"/>
                <a:cs typeface="Times New Roman" pitchFamily="18" charset="0"/>
              </a:rPr>
              <a:t>No valsts budžeta finansētas institūcijas</a:t>
            </a:r>
          </a:p>
          <a:p>
            <a:pPr>
              <a:spcBef>
                <a:spcPts val="0"/>
              </a:spcBef>
            </a:pPr>
            <a:r>
              <a:rPr lang="lv-LV" sz="2800" dirty="0" smtClean="0">
                <a:latin typeface="Times New Roman" pitchFamily="18" charset="0"/>
                <a:cs typeface="Times New Roman" pitchFamily="18" charset="0"/>
              </a:rPr>
              <a:t>No pašvaldību budžetiem finansētas institūcijas, kuras</a:t>
            </a:r>
          </a:p>
          <a:p>
            <a:pPr>
              <a:spcBef>
                <a:spcPts val="0"/>
              </a:spcBef>
              <a:buNone/>
            </a:pPr>
            <a:r>
              <a:rPr lang="lv-LV" sz="2800" dirty="0" smtClean="0">
                <a:latin typeface="Times New Roman" pitchFamily="18" charset="0"/>
                <a:cs typeface="Times New Roman" pitchFamily="18" charset="0"/>
              </a:rPr>
              <a:t>	gūst ienākumus no saimnieciskās darbības</a:t>
            </a:r>
          </a:p>
          <a:p>
            <a:pPr>
              <a:spcBef>
                <a:spcPts val="0"/>
              </a:spcBef>
            </a:pPr>
            <a:r>
              <a:rPr lang="lv-LV" sz="2800" dirty="0" smtClean="0">
                <a:latin typeface="Times New Roman" pitchFamily="18" charset="0"/>
                <a:cs typeface="Times New Roman" pitchFamily="18" charset="0"/>
              </a:rPr>
              <a:t>Ārvalstu komercsabiedrības, fiziskās personas un citas</a:t>
            </a:r>
          </a:p>
          <a:p>
            <a:pPr>
              <a:spcBef>
                <a:spcPts val="0"/>
              </a:spcBef>
              <a:buNone/>
            </a:pPr>
            <a:r>
              <a:rPr lang="lv-LV" sz="2800" dirty="0" smtClean="0">
                <a:latin typeface="Times New Roman" pitchFamily="18" charset="0"/>
                <a:cs typeface="Times New Roman" pitchFamily="18" charset="0"/>
              </a:rPr>
              <a:t>	personas</a:t>
            </a:r>
          </a:p>
          <a:p>
            <a:pPr>
              <a:spcBef>
                <a:spcPts val="0"/>
              </a:spcBef>
            </a:pPr>
            <a:r>
              <a:rPr lang="lv-LV" sz="2800" dirty="0" smtClean="0">
                <a:latin typeface="Times New Roman" pitchFamily="18" charset="0"/>
                <a:cs typeface="Times New Roman" pitchFamily="18" charset="0"/>
              </a:rPr>
              <a:t>Nerezidentu pastāvīgās pārstāvniecības</a:t>
            </a:r>
            <a:br>
              <a:rPr lang="lv-LV" sz="2800" dirty="0" smtClean="0">
                <a:latin typeface="Times New Roman" pitchFamily="18" charset="0"/>
                <a:cs typeface="Times New Roman" pitchFamily="18" charset="0"/>
              </a:rPr>
            </a:br>
            <a:endParaRPr lang="lv-LV" sz="28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Uzņēmumu ienākuma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nodokļa objekts</a:t>
            </a:r>
            <a:endParaRPr lang="lv-LV" dirty="0"/>
          </a:p>
        </p:txBody>
      </p:sp>
      <p:sp>
        <p:nvSpPr>
          <p:cNvPr id="3" name="Content Placeholder 2"/>
          <p:cNvSpPr>
            <a:spLocks noGrp="1"/>
          </p:cNvSpPr>
          <p:nvPr>
            <p:ph idx="1"/>
          </p:nvPr>
        </p:nvSpPr>
        <p:spPr>
          <a:xfrm>
            <a:off x="457200" y="2285991"/>
            <a:ext cx="8229600" cy="2000265"/>
          </a:xfrm>
        </p:spPr>
        <p:txBody>
          <a:bodyPr/>
          <a:lstStyle/>
          <a:p>
            <a:pPr>
              <a:buNone/>
            </a:pPr>
            <a:r>
              <a:rPr lang="lv-LV" dirty="0" smtClean="0"/>
              <a:t>		</a:t>
            </a:r>
            <a:r>
              <a:rPr lang="lv-LV" dirty="0" smtClean="0">
                <a:latin typeface="Times New Roman" pitchFamily="18" charset="0"/>
                <a:cs typeface="Times New Roman" pitchFamily="18" charset="0"/>
              </a:rPr>
              <a:t>Ienākumi, kas gūti no saimnieciskās darbības, no kuriem atskaitīti izdevumi, kas saistīti ar saimniecisko darbību.</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Uzņēmumu ienākuma </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nodokļa likme</a:t>
            </a:r>
            <a:endParaRPr lang="lv-LV" dirty="0"/>
          </a:p>
        </p:txBody>
      </p:sp>
      <p:sp>
        <p:nvSpPr>
          <p:cNvPr id="3" name="Content Placeholder 2"/>
          <p:cNvSpPr>
            <a:spLocks noGrp="1"/>
          </p:cNvSpPr>
          <p:nvPr>
            <p:ph idx="1"/>
          </p:nvPr>
        </p:nvSpPr>
        <p:spPr>
          <a:xfrm>
            <a:off x="457200" y="2500305"/>
            <a:ext cx="8229600" cy="1785951"/>
          </a:xfrm>
        </p:spPr>
        <p:txBody>
          <a:bodyPr/>
          <a:lstStyle/>
          <a:p>
            <a:pPr>
              <a:buNone/>
            </a:pPr>
            <a:r>
              <a:rPr lang="lv-LV" dirty="0" smtClean="0"/>
              <a:t>		</a:t>
            </a:r>
            <a:r>
              <a:rPr lang="lv-LV" b="1" dirty="0" smtClean="0">
                <a:latin typeface="Times New Roman" pitchFamily="18" charset="0"/>
                <a:cs typeface="Times New Roman" pitchFamily="18" charset="0"/>
              </a:rPr>
              <a:t>15 %</a:t>
            </a:r>
            <a:r>
              <a:rPr lang="lv-LV" dirty="0" smtClean="0">
                <a:latin typeface="Times New Roman" pitchFamily="18" charset="0"/>
                <a:cs typeface="Times New Roman" pitchFamily="18" charset="0"/>
              </a:rPr>
              <a:t> no apliekamā ienākuma.</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theme/theme1.xml><?xml version="1.0" encoding="utf-8"?>
<a:theme xmlns:a="http://schemas.openxmlformats.org/drawingml/2006/main" name="Office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357</Words>
  <Application>Microsoft Office PowerPoint</Application>
  <PresentationFormat>On-screen Show (4:3)</PresentationFormat>
  <Paragraphs>136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NODOKĻU VEIDI</vt:lpstr>
      <vt:lpstr>Nodokļu veidi Latvijā</vt:lpstr>
      <vt:lpstr>Nodokļu veidi Latvijā</vt:lpstr>
      <vt:lpstr>Iedzīvotāju ienākuma  nodokļa maksātāji</vt:lpstr>
      <vt:lpstr>Iedzīvotāju ienākuma  nodokļa objekts</vt:lpstr>
      <vt:lpstr>Iedzīvotāju ienākuma  nodokļa likme</vt:lpstr>
      <vt:lpstr>Uzņēmumu ienākuma maksātāji</vt:lpstr>
      <vt:lpstr>Uzņēmumu ienākuma  nodokļa objekts</vt:lpstr>
      <vt:lpstr>Uzņēmumu ienākuma  nodokļa likme</vt:lpstr>
      <vt:lpstr>Nekustamais īpašums</vt:lpstr>
      <vt:lpstr>Nekustamā īpašuma nodokļa likme</vt:lpstr>
      <vt:lpstr>Mājokļa nodoklis</vt:lpstr>
      <vt:lpstr>Mājokļa nodoklis</vt:lpstr>
      <vt:lpstr>Pievienotās vērtības nodoklis</vt:lpstr>
      <vt:lpstr>Pievienotās vērtības nodoklis</vt:lpstr>
      <vt:lpstr>Pievienotās vērtības nodoklis</vt:lpstr>
      <vt:lpstr>Pievienotās vērtības nodoklis</vt:lpstr>
      <vt:lpstr>VSAOI</vt:lpstr>
      <vt:lpstr>Mikrouzņēmums </vt:lpstr>
      <vt:lpstr>Pārējie nodokļi</vt:lpstr>
      <vt:lpstr>Pārējie nodokļi</vt:lpstr>
      <vt:lpstr>Pārējie nodokļi</vt:lpstr>
      <vt:lpstr>Iespējamie informācijas resursi</vt:lpstr>
      <vt:lpstr>Slide 24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NODOKĻU VEIDI</dc:title>
  <dc:creator> </dc:creator>
  <cp:lastModifiedBy> </cp:lastModifiedBy>
  <cp:revision>55</cp:revision>
  <dcterms:created xsi:type="dcterms:W3CDTF">2012-03-22T10:51:59Z</dcterms:created>
  <dcterms:modified xsi:type="dcterms:W3CDTF">2012-06-25T13:32:08Z</dcterms:modified>
</cp:coreProperties>
</file>