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67" r:id="rId22"/>
    <p:sldId id="268" r:id="rId23"/>
  </p:sldIdLst>
  <p:sldSz cx="9144000" cy="6858000" type="screen4x3"/>
  <p:notesSz cx="6858000" cy="9144000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3B7FA7-C916-4339-8DDC-63E2A1A710DE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lv-LV"/>
        </a:p>
      </dgm:t>
    </dgm:pt>
    <dgm:pt modelId="{6C443F58-3BA8-48EC-B96E-0BF02FEB4A33}">
      <dgm:prSet phldrT="[Text]"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Īpašumā un lietošanā esošos līdzekļus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5803F868-78E3-487D-9895-3BA6AC095CFF}" type="parTrans" cxnId="{3979E34C-F938-4879-919A-43F93DC7D3FE}">
      <dgm:prSet/>
      <dgm:spPr/>
      <dgm:t>
        <a:bodyPr/>
        <a:lstStyle/>
        <a:p>
          <a:endParaRPr lang="lv-LV"/>
        </a:p>
      </dgm:t>
    </dgm:pt>
    <dgm:pt modelId="{62458D55-E81E-4483-87D9-045C2FFFE89C}" type="sibTrans" cxnId="{3979E34C-F938-4879-919A-43F93DC7D3FE}">
      <dgm:prSet/>
      <dgm:spPr/>
      <dgm:t>
        <a:bodyPr/>
        <a:lstStyle/>
        <a:p>
          <a:endParaRPr lang="lv-LV"/>
        </a:p>
      </dgm:t>
    </dgm:pt>
    <dgm:pt modelId="{DA9DAED0-D833-4F66-839F-B36C142400E4}">
      <dgm:prSet phldrT="[Text]"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Prasības pret citām fiziskām un juridiskām personām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8A5EAF3F-A009-4ACF-8D26-995FA7F2D61C}" type="parTrans" cxnId="{5888BE64-BCB8-4BEA-AF9D-76DA7FD8E6E6}">
      <dgm:prSet/>
      <dgm:spPr/>
      <dgm:t>
        <a:bodyPr/>
        <a:lstStyle/>
        <a:p>
          <a:endParaRPr lang="lv-LV"/>
        </a:p>
      </dgm:t>
    </dgm:pt>
    <dgm:pt modelId="{420E7ACE-B9D8-46F0-B59F-B18A25F1CD24}" type="sibTrans" cxnId="{5888BE64-BCB8-4BEA-AF9D-76DA7FD8E6E6}">
      <dgm:prSet/>
      <dgm:spPr/>
      <dgm:t>
        <a:bodyPr/>
        <a:lstStyle/>
        <a:p>
          <a:endParaRPr lang="lv-LV"/>
        </a:p>
      </dgm:t>
    </dgm:pt>
    <dgm:pt modelId="{D0987A63-8AB8-42A9-8AE1-52F8343C32E8}">
      <dgm:prSet phldrT="[Text]"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Saistības citām fiziskām un juridiskām personām</a:t>
          </a:r>
          <a:endParaRPr lang="lv-LV" sz="2400" dirty="0"/>
        </a:p>
      </dgm:t>
    </dgm:pt>
    <dgm:pt modelId="{2AD10BB1-DAC1-43E5-A71D-0916526713BF}" type="parTrans" cxnId="{39475E65-BE00-4BAE-AD90-7E7D67547771}">
      <dgm:prSet/>
      <dgm:spPr/>
      <dgm:t>
        <a:bodyPr/>
        <a:lstStyle/>
        <a:p>
          <a:endParaRPr lang="lv-LV"/>
        </a:p>
      </dgm:t>
    </dgm:pt>
    <dgm:pt modelId="{553DB591-9A64-477B-92AF-9E24CDEFB3E1}" type="sibTrans" cxnId="{39475E65-BE00-4BAE-AD90-7E7D67547771}">
      <dgm:prSet/>
      <dgm:spPr/>
      <dgm:t>
        <a:bodyPr/>
        <a:lstStyle/>
        <a:p>
          <a:endParaRPr lang="lv-LV"/>
        </a:p>
      </dgm:t>
    </dgm:pt>
    <dgm:pt modelId="{0E9688D6-F834-4511-8884-99170E1B7F8C}" type="pres">
      <dgm:prSet presAssocID="{253B7FA7-C916-4339-8DDC-63E2A1A710D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lv-LV"/>
        </a:p>
      </dgm:t>
    </dgm:pt>
    <dgm:pt modelId="{C3C571E0-15E9-4BE1-8178-69E1097024FC}" type="pres">
      <dgm:prSet presAssocID="{6C443F58-3BA8-48EC-B96E-0BF02FEB4A33}" presName="parentLin" presStyleCnt="0"/>
      <dgm:spPr/>
    </dgm:pt>
    <dgm:pt modelId="{973AF710-791D-4D71-8649-1E35AD97CBEE}" type="pres">
      <dgm:prSet presAssocID="{6C443F58-3BA8-48EC-B96E-0BF02FEB4A33}" presName="parentLeftMargin" presStyleLbl="node1" presStyleIdx="0" presStyleCnt="3"/>
      <dgm:spPr/>
      <dgm:t>
        <a:bodyPr/>
        <a:lstStyle/>
        <a:p>
          <a:endParaRPr lang="lv-LV"/>
        </a:p>
      </dgm:t>
    </dgm:pt>
    <dgm:pt modelId="{3C187B31-FC2B-4C0C-82B2-53A75394D676}" type="pres">
      <dgm:prSet presAssocID="{6C443F58-3BA8-48EC-B96E-0BF02FEB4A33}" presName="parentText" presStyleLbl="node1" presStyleIdx="0" presStyleCnt="3" custScaleX="142857" custScaleY="492546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C89FBFA5-026F-4063-8016-BC3C077B9E1F}" type="pres">
      <dgm:prSet presAssocID="{6C443F58-3BA8-48EC-B96E-0BF02FEB4A33}" presName="negativeSpace" presStyleCnt="0"/>
      <dgm:spPr/>
    </dgm:pt>
    <dgm:pt modelId="{CB5C1D80-3FBD-4FB9-8D72-60D2BA69BCBE}" type="pres">
      <dgm:prSet presAssocID="{6C443F58-3BA8-48EC-B96E-0BF02FEB4A33}" presName="childText" presStyleLbl="conFgAcc1" presStyleIdx="0" presStyleCnt="3">
        <dgm:presLayoutVars>
          <dgm:bulletEnabled val="1"/>
        </dgm:presLayoutVars>
      </dgm:prSet>
      <dgm:spPr/>
    </dgm:pt>
    <dgm:pt modelId="{BE2AD2A8-B19C-4A0E-A9AD-2D0E87493030}" type="pres">
      <dgm:prSet presAssocID="{62458D55-E81E-4483-87D9-045C2FFFE89C}" presName="spaceBetweenRectangles" presStyleCnt="0"/>
      <dgm:spPr/>
    </dgm:pt>
    <dgm:pt modelId="{3CF74FF8-05B7-414E-868E-4E3BD6A7BC70}" type="pres">
      <dgm:prSet presAssocID="{DA9DAED0-D833-4F66-839F-B36C142400E4}" presName="parentLin" presStyleCnt="0"/>
      <dgm:spPr/>
    </dgm:pt>
    <dgm:pt modelId="{7BBA7890-3A2D-4B17-B198-BE4769FA7263}" type="pres">
      <dgm:prSet presAssocID="{DA9DAED0-D833-4F66-839F-B36C142400E4}" presName="parentLeftMargin" presStyleLbl="node1" presStyleIdx="0" presStyleCnt="3"/>
      <dgm:spPr/>
      <dgm:t>
        <a:bodyPr/>
        <a:lstStyle/>
        <a:p>
          <a:endParaRPr lang="lv-LV"/>
        </a:p>
      </dgm:t>
    </dgm:pt>
    <dgm:pt modelId="{8FE4286F-CB5A-4A05-BD12-EF72526643AE}" type="pres">
      <dgm:prSet presAssocID="{DA9DAED0-D833-4F66-839F-B36C142400E4}" presName="parentText" presStyleLbl="node1" presStyleIdx="1" presStyleCnt="3" custScaleX="142857" custScaleY="456784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47994306-5F4E-43A2-B802-08FE5C4E8335}" type="pres">
      <dgm:prSet presAssocID="{DA9DAED0-D833-4F66-839F-B36C142400E4}" presName="negativeSpace" presStyleCnt="0"/>
      <dgm:spPr/>
    </dgm:pt>
    <dgm:pt modelId="{C43BF716-2191-433F-A006-EC7C46D3EE93}" type="pres">
      <dgm:prSet presAssocID="{DA9DAED0-D833-4F66-839F-B36C142400E4}" presName="childText" presStyleLbl="conFgAcc1" presStyleIdx="1" presStyleCnt="3">
        <dgm:presLayoutVars>
          <dgm:bulletEnabled val="1"/>
        </dgm:presLayoutVars>
      </dgm:prSet>
      <dgm:spPr/>
    </dgm:pt>
    <dgm:pt modelId="{FAAEC6F9-DD56-4B55-81E7-94FEF0F4A270}" type="pres">
      <dgm:prSet presAssocID="{420E7ACE-B9D8-46F0-B59F-B18A25F1CD24}" presName="spaceBetweenRectangles" presStyleCnt="0"/>
      <dgm:spPr/>
    </dgm:pt>
    <dgm:pt modelId="{0235BA49-165C-409B-9BCC-BFCDD5E6B3BF}" type="pres">
      <dgm:prSet presAssocID="{D0987A63-8AB8-42A9-8AE1-52F8343C32E8}" presName="parentLin" presStyleCnt="0"/>
      <dgm:spPr/>
    </dgm:pt>
    <dgm:pt modelId="{B89966FC-CE19-46BB-97E2-3391F1EE4A3F}" type="pres">
      <dgm:prSet presAssocID="{D0987A63-8AB8-42A9-8AE1-52F8343C32E8}" presName="parentLeftMargin" presStyleLbl="node1" presStyleIdx="1" presStyleCnt="3"/>
      <dgm:spPr/>
      <dgm:t>
        <a:bodyPr/>
        <a:lstStyle/>
        <a:p>
          <a:endParaRPr lang="lv-LV"/>
        </a:p>
      </dgm:t>
    </dgm:pt>
    <dgm:pt modelId="{4A64A347-A877-4FD5-8348-1F970D416270}" type="pres">
      <dgm:prSet presAssocID="{D0987A63-8AB8-42A9-8AE1-52F8343C32E8}" presName="parentText" presStyleLbl="node1" presStyleIdx="2" presStyleCnt="3" custScaleX="142857" custScaleY="429966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34816B28-0C3C-4A39-B098-B9C783766051}" type="pres">
      <dgm:prSet presAssocID="{D0987A63-8AB8-42A9-8AE1-52F8343C32E8}" presName="negativeSpace" presStyleCnt="0"/>
      <dgm:spPr/>
    </dgm:pt>
    <dgm:pt modelId="{B0BF01D4-9AFA-4FD5-9131-7FF2328F7380}" type="pres">
      <dgm:prSet presAssocID="{D0987A63-8AB8-42A9-8AE1-52F8343C32E8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DE5A7603-1BA5-4685-BF14-271FA08358E9}" type="presOf" srcId="{253B7FA7-C916-4339-8DDC-63E2A1A710DE}" destId="{0E9688D6-F834-4511-8884-99170E1B7F8C}" srcOrd="0" destOrd="0" presId="urn:microsoft.com/office/officeart/2005/8/layout/list1"/>
    <dgm:cxn modelId="{5EDEAC87-CE0C-4431-8C7D-F64449544B09}" type="presOf" srcId="{6C443F58-3BA8-48EC-B96E-0BF02FEB4A33}" destId="{3C187B31-FC2B-4C0C-82B2-53A75394D676}" srcOrd="1" destOrd="0" presId="urn:microsoft.com/office/officeart/2005/8/layout/list1"/>
    <dgm:cxn modelId="{3979E34C-F938-4879-919A-43F93DC7D3FE}" srcId="{253B7FA7-C916-4339-8DDC-63E2A1A710DE}" destId="{6C443F58-3BA8-48EC-B96E-0BF02FEB4A33}" srcOrd="0" destOrd="0" parTransId="{5803F868-78E3-487D-9895-3BA6AC095CFF}" sibTransId="{62458D55-E81E-4483-87D9-045C2FFFE89C}"/>
    <dgm:cxn modelId="{B15DF620-8A87-4C39-99A6-28EFB2E75FFF}" type="presOf" srcId="{DA9DAED0-D833-4F66-839F-B36C142400E4}" destId="{7BBA7890-3A2D-4B17-B198-BE4769FA7263}" srcOrd="0" destOrd="0" presId="urn:microsoft.com/office/officeart/2005/8/layout/list1"/>
    <dgm:cxn modelId="{39475E65-BE00-4BAE-AD90-7E7D67547771}" srcId="{253B7FA7-C916-4339-8DDC-63E2A1A710DE}" destId="{D0987A63-8AB8-42A9-8AE1-52F8343C32E8}" srcOrd="2" destOrd="0" parTransId="{2AD10BB1-DAC1-43E5-A71D-0916526713BF}" sibTransId="{553DB591-9A64-477B-92AF-9E24CDEFB3E1}"/>
    <dgm:cxn modelId="{5888BE64-BCB8-4BEA-AF9D-76DA7FD8E6E6}" srcId="{253B7FA7-C916-4339-8DDC-63E2A1A710DE}" destId="{DA9DAED0-D833-4F66-839F-B36C142400E4}" srcOrd="1" destOrd="0" parTransId="{8A5EAF3F-A009-4ACF-8D26-995FA7F2D61C}" sibTransId="{420E7ACE-B9D8-46F0-B59F-B18A25F1CD24}"/>
    <dgm:cxn modelId="{3FE8761B-747F-47B7-822E-E2916241E83E}" type="presOf" srcId="{DA9DAED0-D833-4F66-839F-B36C142400E4}" destId="{8FE4286F-CB5A-4A05-BD12-EF72526643AE}" srcOrd="1" destOrd="0" presId="urn:microsoft.com/office/officeart/2005/8/layout/list1"/>
    <dgm:cxn modelId="{27C3C9A5-E136-4102-A231-DC506B3D0403}" type="presOf" srcId="{D0987A63-8AB8-42A9-8AE1-52F8343C32E8}" destId="{4A64A347-A877-4FD5-8348-1F970D416270}" srcOrd="1" destOrd="0" presId="urn:microsoft.com/office/officeart/2005/8/layout/list1"/>
    <dgm:cxn modelId="{C468FF6A-CC9B-47D1-B610-93F0B3805CC6}" type="presOf" srcId="{D0987A63-8AB8-42A9-8AE1-52F8343C32E8}" destId="{B89966FC-CE19-46BB-97E2-3391F1EE4A3F}" srcOrd="0" destOrd="0" presId="urn:microsoft.com/office/officeart/2005/8/layout/list1"/>
    <dgm:cxn modelId="{E6704D5C-2A04-4241-B593-3AD02DFE777A}" type="presOf" srcId="{6C443F58-3BA8-48EC-B96E-0BF02FEB4A33}" destId="{973AF710-791D-4D71-8649-1E35AD97CBEE}" srcOrd="0" destOrd="0" presId="urn:microsoft.com/office/officeart/2005/8/layout/list1"/>
    <dgm:cxn modelId="{39996D24-EA6A-46D6-B3BB-B870DD283C52}" type="presParOf" srcId="{0E9688D6-F834-4511-8884-99170E1B7F8C}" destId="{C3C571E0-15E9-4BE1-8178-69E1097024FC}" srcOrd="0" destOrd="0" presId="urn:microsoft.com/office/officeart/2005/8/layout/list1"/>
    <dgm:cxn modelId="{5A352D97-6161-4DA2-9212-0957863A3834}" type="presParOf" srcId="{C3C571E0-15E9-4BE1-8178-69E1097024FC}" destId="{973AF710-791D-4D71-8649-1E35AD97CBEE}" srcOrd="0" destOrd="0" presId="urn:microsoft.com/office/officeart/2005/8/layout/list1"/>
    <dgm:cxn modelId="{A1D1E47A-4317-40A5-B95D-BF3D2DDA8FCF}" type="presParOf" srcId="{C3C571E0-15E9-4BE1-8178-69E1097024FC}" destId="{3C187B31-FC2B-4C0C-82B2-53A75394D676}" srcOrd="1" destOrd="0" presId="urn:microsoft.com/office/officeart/2005/8/layout/list1"/>
    <dgm:cxn modelId="{1700DD25-543D-416A-AFCA-8C2F24206195}" type="presParOf" srcId="{0E9688D6-F834-4511-8884-99170E1B7F8C}" destId="{C89FBFA5-026F-4063-8016-BC3C077B9E1F}" srcOrd="1" destOrd="0" presId="urn:microsoft.com/office/officeart/2005/8/layout/list1"/>
    <dgm:cxn modelId="{4BA44F16-DF85-4740-BC20-1CDA207AB244}" type="presParOf" srcId="{0E9688D6-F834-4511-8884-99170E1B7F8C}" destId="{CB5C1D80-3FBD-4FB9-8D72-60D2BA69BCBE}" srcOrd="2" destOrd="0" presId="urn:microsoft.com/office/officeart/2005/8/layout/list1"/>
    <dgm:cxn modelId="{FF9A4512-4345-4452-BB35-B6DF572BD5C1}" type="presParOf" srcId="{0E9688D6-F834-4511-8884-99170E1B7F8C}" destId="{BE2AD2A8-B19C-4A0E-A9AD-2D0E87493030}" srcOrd="3" destOrd="0" presId="urn:microsoft.com/office/officeart/2005/8/layout/list1"/>
    <dgm:cxn modelId="{7D49E946-8E79-471C-830A-D96E640DE9D3}" type="presParOf" srcId="{0E9688D6-F834-4511-8884-99170E1B7F8C}" destId="{3CF74FF8-05B7-414E-868E-4E3BD6A7BC70}" srcOrd="4" destOrd="0" presId="urn:microsoft.com/office/officeart/2005/8/layout/list1"/>
    <dgm:cxn modelId="{BA9FD3B3-9E16-4E6F-9D08-152BB6F87B99}" type="presParOf" srcId="{3CF74FF8-05B7-414E-868E-4E3BD6A7BC70}" destId="{7BBA7890-3A2D-4B17-B198-BE4769FA7263}" srcOrd="0" destOrd="0" presId="urn:microsoft.com/office/officeart/2005/8/layout/list1"/>
    <dgm:cxn modelId="{02F6618E-A602-4253-BD39-8CF6A92831BC}" type="presParOf" srcId="{3CF74FF8-05B7-414E-868E-4E3BD6A7BC70}" destId="{8FE4286F-CB5A-4A05-BD12-EF72526643AE}" srcOrd="1" destOrd="0" presId="urn:microsoft.com/office/officeart/2005/8/layout/list1"/>
    <dgm:cxn modelId="{D84CA9BF-6D59-4583-B0A9-B4AEFB071608}" type="presParOf" srcId="{0E9688D6-F834-4511-8884-99170E1B7F8C}" destId="{47994306-5F4E-43A2-B802-08FE5C4E8335}" srcOrd="5" destOrd="0" presId="urn:microsoft.com/office/officeart/2005/8/layout/list1"/>
    <dgm:cxn modelId="{2EBD0CFA-4D88-411C-B9E8-BFF01A260F80}" type="presParOf" srcId="{0E9688D6-F834-4511-8884-99170E1B7F8C}" destId="{C43BF716-2191-433F-A006-EC7C46D3EE93}" srcOrd="6" destOrd="0" presId="urn:microsoft.com/office/officeart/2005/8/layout/list1"/>
    <dgm:cxn modelId="{72DEB271-AE8D-4BB7-8031-D1F6972CD523}" type="presParOf" srcId="{0E9688D6-F834-4511-8884-99170E1B7F8C}" destId="{FAAEC6F9-DD56-4B55-81E7-94FEF0F4A270}" srcOrd="7" destOrd="0" presId="urn:microsoft.com/office/officeart/2005/8/layout/list1"/>
    <dgm:cxn modelId="{04307B32-414D-4926-BA95-F4A00A521A56}" type="presParOf" srcId="{0E9688D6-F834-4511-8884-99170E1B7F8C}" destId="{0235BA49-165C-409B-9BCC-BFCDD5E6B3BF}" srcOrd="8" destOrd="0" presId="urn:microsoft.com/office/officeart/2005/8/layout/list1"/>
    <dgm:cxn modelId="{8CA2D4EB-CF4D-47A7-B096-C0D2FB21B474}" type="presParOf" srcId="{0235BA49-165C-409B-9BCC-BFCDD5E6B3BF}" destId="{B89966FC-CE19-46BB-97E2-3391F1EE4A3F}" srcOrd="0" destOrd="0" presId="urn:microsoft.com/office/officeart/2005/8/layout/list1"/>
    <dgm:cxn modelId="{557048BD-8BA3-4E15-B6C3-63A8F7DE0DF1}" type="presParOf" srcId="{0235BA49-165C-409B-9BCC-BFCDD5E6B3BF}" destId="{4A64A347-A877-4FD5-8348-1F970D416270}" srcOrd="1" destOrd="0" presId="urn:microsoft.com/office/officeart/2005/8/layout/list1"/>
    <dgm:cxn modelId="{8933BAF9-3EF9-4BD5-BB3E-DA30C08F7FB7}" type="presParOf" srcId="{0E9688D6-F834-4511-8884-99170E1B7F8C}" destId="{34816B28-0C3C-4A39-B098-B9C783766051}" srcOrd="9" destOrd="0" presId="urn:microsoft.com/office/officeart/2005/8/layout/list1"/>
    <dgm:cxn modelId="{664F8121-8059-47FB-BF12-861AE8F7B1C1}" type="presParOf" srcId="{0E9688D6-F834-4511-8884-99170E1B7F8C}" destId="{B0BF01D4-9AFA-4FD5-9131-7FF2328F7380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B5C1D80-3FBD-4FB9-8D72-60D2BA69BCBE}">
      <dsp:nvSpPr>
        <dsp:cNvPr id="0" name=""/>
        <dsp:cNvSpPr/>
      </dsp:nvSpPr>
      <dsp:spPr>
        <a:xfrm>
          <a:off x="0" y="864732"/>
          <a:ext cx="6096000" cy="15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187B31-FC2B-4C0C-82B2-53A75394D676}">
      <dsp:nvSpPr>
        <dsp:cNvPr id="0" name=""/>
        <dsp:cNvSpPr/>
      </dsp:nvSpPr>
      <dsp:spPr>
        <a:xfrm>
          <a:off x="290214" y="80895"/>
          <a:ext cx="5804291" cy="87239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Īpašumā un lietošanā esošos līdzekļus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90214" y="80895"/>
        <a:ext cx="5804291" cy="872397"/>
      </dsp:txXfrm>
    </dsp:sp>
    <dsp:sp modelId="{C43BF716-2191-433F-A006-EC7C46D3EE93}">
      <dsp:nvSpPr>
        <dsp:cNvPr id="0" name=""/>
        <dsp:cNvSpPr/>
      </dsp:nvSpPr>
      <dsp:spPr>
        <a:xfrm>
          <a:off x="0" y="1768828"/>
          <a:ext cx="6096000" cy="15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FE4286F-CB5A-4A05-BD12-EF72526643AE}">
      <dsp:nvSpPr>
        <dsp:cNvPr id="0" name=""/>
        <dsp:cNvSpPr/>
      </dsp:nvSpPr>
      <dsp:spPr>
        <a:xfrm>
          <a:off x="290214" y="1048332"/>
          <a:ext cx="5804291" cy="80905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Prasības pret citām fiziskām un juridiskām personām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90214" y="1048332"/>
        <a:ext cx="5804291" cy="809055"/>
      </dsp:txXfrm>
    </dsp:sp>
    <dsp:sp modelId="{B0BF01D4-9AFA-4FD5-9131-7FF2328F7380}">
      <dsp:nvSpPr>
        <dsp:cNvPr id="0" name=""/>
        <dsp:cNvSpPr/>
      </dsp:nvSpPr>
      <dsp:spPr>
        <a:xfrm>
          <a:off x="0" y="2625424"/>
          <a:ext cx="6096000" cy="15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A64A347-A877-4FD5-8348-1F970D416270}">
      <dsp:nvSpPr>
        <dsp:cNvPr id="0" name=""/>
        <dsp:cNvSpPr/>
      </dsp:nvSpPr>
      <dsp:spPr>
        <a:xfrm>
          <a:off x="290214" y="1952428"/>
          <a:ext cx="5804291" cy="76155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Saistības citām fiziskām un juridiskām personām</a:t>
          </a:r>
          <a:endParaRPr lang="lv-LV" sz="2400" kern="1200" dirty="0"/>
        </a:p>
      </dsp:txBody>
      <dsp:txXfrm>
        <a:off x="290214" y="1952428"/>
        <a:ext cx="5804291" cy="7615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2C344-BC1F-4C27-BCC7-2BF8E65FCC01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FFD9C-6282-4521-95D4-71C9876BBDDF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2C344-BC1F-4C27-BCC7-2BF8E65FCC01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FFD9C-6282-4521-95D4-71C9876BBDDF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2C344-BC1F-4C27-BCC7-2BF8E65FCC01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FFD9C-6282-4521-95D4-71C9876BBDDF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2C344-BC1F-4C27-BCC7-2BF8E65FCC01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FFD9C-6282-4521-95D4-71C9876BBDDF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2C344-BC1F-4C27-BCC7-2BF8E65FCC01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FFD9C-6282-4521-95D4-71C9876BBDDF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2C344-BC1F-4C27-BCC7-2BF8E65FCC01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FFD9C-6282-4521-95D4-71C9876BBDDF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2C344-BC1F-4C27-BCC7-2BF8E65FCC01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FFD9C-6282-4521-95D4-71C9876BBDDF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2C344-BC1F-4C27-BCC7-2BF8E65FCC01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FFD9C-6282-4521-95D4-71C9876BBDDF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2C344-BC1F-4C27-BCC7-2BF8E65FCC01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FFD9C-6282-4521-95D4-71C9876BBDDF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2C344-BC1F-4C27-BCC7-2BF8E65FCC01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FFD9C-6282-4521-95D4-71C9876BBDDF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2C344-BC1F-4C27-BCC7-2BF8E65FCC01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FFD9C-6282-4521-95D4-71C9876BBDDF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B2C344-BC1F-4C27-BCC7-2BF8E65FCC01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FFD9C-6282-4521-95D4-71C9876BBDDF}" type="slidenum">
              <a:rPr lang="lv-LV" smtClean="0"/>
              <a:pPr/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1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1285860"/>
            <a:ext cx="7772400" cy="1470025"/>
          </a:xfrm>
        </p:spPr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GRĀMATVEDĪBAS BILANCE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1371600" y="3143250"/>
            <a:ext cx="6400800" cy="23574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v-LV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Skolotāja Klāra Paipala</a:t>
            </a:r>
          </a:p>
          <a:p>
            <a:endParaRPr lang="lv-LV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lv-LV" sz="1400" b="1" dirty="0" smtClean="0">
                <a:solidFill>
                  <a:schemeClr val="tx1"/>
                </a:solidFill>
              </a:rPr>
              <a:t>ESF projekts  „Rīgas Valsts tehnikuma sākotnējās profesionālās </a:t>
            </a:r>
            <a:endParaRPr lang="lv-LV" sz="1400" dirty="0" smtClean="0">
              <a:solidFill>
                <a:schemeClr val="tx1"/>
              </a:solidFill>
            </a:endParaRPr>
          </a:p>
          <a:p>
            <a:r>
              <a:rPr lang="lv-LV" sz="1400" b="1" dirty="0" smtClean="0">
                <a:solidFill>
                  <a:schemeClr val="tx1"/>
                </a:solidFill>
              </a:rPr>
              <a:t>izglītības programmu īstenošanas kvalitātes uzlabošana”</a:t>
            </a:r>
            <a:endParaRPr lang="lv-LV" sz="1400" dirty="0" smtClean="0">
              <a:solidFill>
                <a:schemeClr val="tx1"/>
              </a:solidFill>
            </a:endParaRPr>
          </a:p>
          <a:p>
            <a:r>
              <a:rPr lang="lv-LV" sz="1400" b="1" dirty="0" smtClean="0">
                <a:solidFill>
                  <a:schemeClr val="tx1"/>
                </a:solidFill>
              </a:rPr>
              <a:t>Vienošanās Nr. 2010/0106/1DP/1.2.1.1.3./09/APIA/VIAA/047</a:t>
            </a:r>
            <a:endParaRPr lang="lv-LV" sz="1400" dirty="0" smtClean="0">
              <a:solidFill>
                <a:schemeClr val="tx1"/>
              </a:solidFill>
            </a:endParaRPr>
          </a:p>
          <a:p>
            <a:r>
              <a:rPr lang="lv-LV" sz="1400" b="1" dirty="0" smtClean="0">
                <a:solidFill>
                  <a:schemeClr val="tx1"/>
                </a:solidFill>
              </a:rPr>
              <a:t> </a:t>
            </a:r>
            <a:endParaRPr lang="lv-LV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Bilances shēma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285860"/>
          <a:ext cx="8229600" cy="42824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428628">
                <a:tc>
                  <a:txBody>
                    <a:bodyPr/>
                    <a:lstStyle/>
                    <a:p>
                      <a:pPr algn="ctr"/>
                      <a:r>
                        <a:rPr lang="lv-LV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Aktīvs</a:t>
                      </a:r>
                      <a:endParaRPr lang="lv-LV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Pasīvs</a:t>
                      </a:r>
                      <a:endParaRPr lang="lv-LV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28628">
                <a:tc>
                  <a:txBody>
                    <a:bodyPr/>
                    <a:lstStyle/>
                    <a:p>
                      <a:pPr marL="400050" indent="-400050">
                        <a:buFont typeface="+mj-lt"/>
                        <a:buNone/>
                      </a:pPr>
                      <a:r>
                        <a:rPr lang="lv-LV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I   Ilgtermiņa ieguldījumi</a:t>
                      </a:r>
                      <a:endParaRPr lang="lv-LV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I    Pašu kapitāls</a:t>
                      </a:r>
                      <a:endParaRPr lang="lv-LV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28628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None/>
                      </a:pPr>
                      <a:r>
                        <a:rPr lang="lv-LV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1.  Nemateriālie ieguldījumi    </a:t>
                      </a:r>
                      <a:endParaRPr lang="lv-LV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II</a:t>
                      </a:r>
                      <a:r>
                        <a:rPr lang="lv-LV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 Uzkrājumi</a:t>
                      </a:r>
                      <a:endParaRPr lang="lv-LV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28628">
                <a:tc>
                  <a:txBody>
                    <a:bodyPr/>
                    <a:lstStyle/>
                    <a:p>
                      <a:r>
                        <a:rPr lang="lv-LV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2.</a:t>
                      </a:r>
                      <a:r>
                        <a:rPr lang="lv-LV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Pamatlīdzekļi</a:t>
                      </a:r>
                      <a:endParaRPr lang="lv-LV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III  Kreditori</a:t>
                      </a:r>
                      <a:endParaRPr lang="lv-LV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28628">
                <a:tc>
                  <a:txBody>
                    <a:bodyPr/>
                    <a:lstStyle/>
                    <a:p>
                      <a:r>
                        <a:rPr lang="lv-LV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3.  Finansu ieguldījumi</a:t>
                      </a:r>
                      <a:endParaRPr lang="lv-LV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1.  Īstermiņa kreditori</a:t>
                      </a:r>
                      <a:endParaRPr lang="lv-LV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28628">
                <a:tc>
                  <a:txBody>
                    <a:bodyPr/>
                    <a:lstStyle/>
                    <a:p>
                      <a:r>
                        <a:rPr lang="lv-LV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II   Apgrozāmie līdzekļi</a:t>
                      </a:r>
                      <a:endParaRPr lang="lv-LV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2.</a:t>
                      </a:r>
                      <a:r>
                        <a:rPr lang="lv-LV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Ilgtermiņa kreditori</a:t>
                      </a:r>
                      <a:endParaRPr lang="lv-LV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530">
                <a:tc>
                  <a:txBody>
                    <a:bodyPr/>
                    <a:lstStyle/>
                    <a:p>
                      <a:r>
                        <a:rPr lang="lv-LV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1.  Krājumi</a:t>
                      </a:r>
                      <a:endParaRPr lang="lv-LV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v-LV" dirty="0"/>
                    </a:p>
                  </a:txBody>
                  <a:tcPr/>
                </a:tc>
              </a:tr>
              <a:tr h="428628">
                <a:tc>
                  <a:txBody>
                    <a:bodyPr/>
                    <a:lstStyle/>
                    <a:p>
                      <a:r>
                        <a:rPr lang="lv-LV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2.  Debitori</a:t>
                      </a:r>
                      <a:endParaRPr lang="lv-LV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v-LV" dirty="0"/>
                    </a:p>
                  </a:txBody>
                  <a:tcPr/>
                </a:tc>
              </a:tr>
              <a:tr h="428628">
                <a:tc>
                  <a:txBody>
                    <a:bodyPr/>
                    <a:lstStyle/>
                    <a:p>
                      <a:r>
                        <a:rPr lang="lv-LV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3.  Vērtspapīri</a:t>
                      </a:r>
                      <a:endParaRPr lang="lv-LV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v-LV" dirty="0"/>
                    </a:p>
                  </a:txBody>
                  <a:tcPr/>
                </a:tc>
              </a:tr>
              <a:tr h="428628">
                <a:tc>
                  <a:txBody>
                    <a:bodyPr/>
                    <a:lstStyle/>
                    <a:p>
                      <a:r>
                        <a:rPr lang="lv-LV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4.</a:t>
                      </a:r>
                      <a:r>
                        <a:rPr lang="lv-LV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Naudas līdzekļi</a:t>
                      </a:r>
                      <a:endParaRPr lang="lv-LV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v-LV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6" name="Picture 5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Bilances sastādīšanas piemērs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lv-LV" dirty="0" smtClean="0"/>
              <a:t>		</a:t>
            </a:r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Uzņēmuma dibinātāji pamatkapitāla apmaksā daļu naudā Ls 2400, daļu ieguldot datorus Ls 1200 vērtībā un materiālus Ls 1000 vērtība</a:t>
            </a:r>
          </a:p>
          <a:p>
            <a:pPr>
              <a:buNone/>
            </a:pPr>
            <a:endParaRPr lang="lv-LV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428728" y="3143248"/>
          <a:ext cx="6096000" cy="25003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3140"/>
                <a:gridCol w="904860"/>
                <a:gridCol w="2166974"/>
                <a:gridCol w="881026"/>
              </a:tblGrid>
              <a:tr h="500066">
                <a:tc>
                  <a:txBody>
                    <a:bodyPr/>
                    <a:lstStyle/>
                    <a:p>
                      <a:pPr algn="ctr"/>
                      <a:r>
                        <a:rPr lang="lv-LV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Aktīvs</a:t>
                      </a:r>
                      <a:endParaRPr lang="lv-LV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Ls</a:t>
                      </a:r>
                      <a:endParaRPr lang="lv-LV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Pasīvs</a:t>
                      </a:r>
                      <a:endParaRPr lang="lv-LV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Ls</a:t>
                      </a:r>
                      <a:endParaRPr lang="lv-LV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0066">
                <a:tc>
                  <a:txBody>
                    <a:bodyPr/>
                    <a:lstStyle/>
                    <a:p>
                      <a:r>
                        <a:rPr lang="lv-LV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Pamatlīdzekļi</a:t>
                      </a:r>
                      <a:endParaRPr lang="lv-LV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1200</a:t>
                      </a:r>
                      <a:endParaRPr lang="lv-LV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Pamatkapitāls</a:t>
                      </a:r>
                      <a:endParaRPr lang="lv-LV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4600</a:t>
                      </a:r>
                      <a:endParaRPr lang="lv-LV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0066">
                <a:tc>
                  <a:txBody>
                    <a:bodyPr/>
                    <a:lstStyle/>
                    <a:p>
                      <a:r>
                        <a:rPr lang="lv-LV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Materiāli </a:t>
                      </a:r>
                      <a:endParaRPr lang="lv-LV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1000</a:t>
                      </a:r>
                      <a:endParaRPr lang="lv-LV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v-LV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v-LV" sz="2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0066">
                <a:tc>
                  <a:txBody>
                    <a:bodyPr/>
                    <a:lstStyle/>
                    <a:p>
                      <a:r>
                        <a:rPr lang="lv-LV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Naudas līdzekļi</a:t>
                      </a:r>
                      <a:endParaRPr lang="lv-LV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2400</a:t>
                      </a:r>
                      <a:endParaRPr lang="lv-LV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v-LV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v-LV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0066">
                <a:tc>
                  <a:txBody>
                    <a:bodyPr/>
                    <a:lstStyle/>
                    <a:p>
                      <a:r>
                        <a:rPr lang="lv-LV" sz="2400" i="1" dirty="0" smtClean="0">
                          <a:latin typeface="Times New Roman" pitchFamily="18" charset="0"/>
                          <a:cs typeface="Times New Roman" pitchFamily="18" charset="0"/>
                        </a:rPr>
                        <a:t>Bilance</a:t>
                      </a:r>
                      <a:endParaRPr lang="lv-LV" sz="24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4600</a:t>
                      </a:r>
                      <a:endParaRPr lang="lv-LV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2400" i="1" dirty="0" smtClean="0">
                          <a:latin typeface="Times New Roman" pitchFamily="18" charset="0"/>
                          <a:cs typeface="Times New Roman" pitchFamily="18" charset="0"/>
                        </a:rPr>
                        <a:t>Bilance</a:t>
                      </a:r>
                      <a:endParaRPr lang="lv-LV" sz="24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4600</a:t>
                      </a:r>
                      <a:endParaRPr lang="lv-LV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7" name="Picture 6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Bilances posteņu izmaiņas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114684"/>
          </a:xfrm>
        </p:spPr>
        <p:txBody>
          <a:bodyPr/>
          <a:lstStyle/>
          <a:p>
            <a:pPr>
              <a:buNone/>
            </a:pPr>
            <a:r>
              <a:rPr lang="lv-LV" dirty="0" smtClean="0"/>
              <a:t>	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Uzņēmumam darbojoties, bilance nav nemainīga. Izmaiņas tajā notiek pēc katras saimnieciskās operācijas. Tomēr šīs izmaiņas neizjauc bilances līdzsvaru, bilances aktīva un pasīva summa vienmēr ir vienāda.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6" name="Picture 5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Bilances posteņu izmaiņas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lv-LV" dirty="0" smtClean="0"/>
              <a:t>	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Visas saimnieciskās operācijas pēc to ietekmes uz bilanci iedala četrās grupās</a:t>
            </a:r>
            <a:r>
              <a:rPr lang="lv-LV" dirty="0" smtClean="0"/>
              <a:t>.</a:t>
            </a:r>
          </a:p>
          <a:p>
            <a:pPr>
              <a:buNone/>
            </a:pPr>
            <a:r>
              <a:rPr lang="lv-LV" dirty="0" smtClean="0"/>
              <a:t>	</a:t>
            </a:r>
            <a:r>
              <a:rPr lang="lv-LV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1. grupa</a:t>
            </a:r>
          </a:p>
          <a:p>
            <a:pPr>
              <a:buNone/>
            </a:pPr>
            <a:r>
              <a:rPr lang="lv-LV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Saimnieciskās operācijas, kuru rezultātā izmainās tikai bilances aktīvs, samazinot viena aktīva posteni, palielinās kāds cits aktīva postenis.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Bilances posteņu izmaiņas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900502"/>
          </a:xfrm>
        </p:spPr>
        <p:txBody>
          <a:bodyPr/>
          <a:lstStyle/>
          <a:p>
            <a:pPr>
              <a:buNone/>
            </a:pPr>
            <a:r>
              <a:rPr lang="lv-LV" dirty="0" smtClean="0"/>
              <a:t>	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Piemēram, nopirktas izejvielas ražošanas vajadzībām Ls 500 vērtībā</a:t>
            </a:r>
            <a:r>
              <a:rPr lang="lv-LV" dirty="0" smtClean="0"/>
              <a:t>.</a:t>
            </a:r>
          </a:p>
          <a:p>
            <a:pPr>
              <a:buNone/>
            </a:pPr>
            <a:r>
              <a:rPr lang="lv-LV" dirty="0" smtClean="0"/>
              <a:t>	</a:t>
            </a: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Aktīvs</a:t>
            </a:r>
          </a:p>
          <a:p>
            <a:pPr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lv-LV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Izejvielas 		+ Ls 500</a:t>
            </a:r>
          </a:p>
          <a:p>
            <a:pPr>
              <a:buNone/>
            </a:pPr>
            <a:r>
              <a:rPr lang="lv-LV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lv-LV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Nauda			-  Ls 500</a:t>
            </a:r>
          </a:p>
          <a:p>
            <a:pPr>
              <a:buNone/>
            </a:pPr>
            <a:r>
              <a:rPr lang="lv-LV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	Bilances kopsumma nemainās.</a:t>
            </a:r>
            <a:endParaRPr lang="lv-LV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 rot="5400000">
            <a:off x="5214942" y="3857628"/>
            <a:ext cx="18573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15" name="Picture 1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Bilances posteņu izmaiņas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829064"/>
          </a:xfrm>
        </p:spPr>
        <p:txBody>
          <a:bodyPr/>
          <a:lstStyle/>
          <a:p>
            <a:pPr>
              <a:buNone/>
            </a:pPr>
            <a:r>
              <a:rPr lang="lv-LV" dirty="0" smtClean="0"/>
              <a:t>	</a:t>
            </a:r>
            <a:r>
              <a:rPr lang="lv-LV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2. grupa</a:t>
            </a:r>
          </a:p>
          <a:p>
            <a:pPr>
              <a:buNone/>
            </a:pPr>
            <a:r>
              <a:rPr lang="lv-LV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Saimnieciskās operācijas, kuru rezultātā izmainās tikai bilances pasīvs, samazinot viena pasīva posteni, palielinās kāds cits pasīva postenis.</a:t>
            </a:r>
          </a:p>
          <a:p>
            <a:pPr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>
              <a:buNone/>
            </a:pPr>
            <a:endParaRPr lang="lv-LV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Bilances posteņu izmaiņas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86254"/>
          </a:xfrm>
        </p:spPr>
        <p:txBody>
          <a:bodyPr/>
          <a:lstStyle/>
          <a:p>
            <a:pPr>
              <a:buNone/>
            </a:pPr>
            <a:r>
              <a:rPr lang="lv-LV" dirty="0" smtClean="0"/>
              <a:t>	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 Piemēram, pamatkapitālam pievienota peļņas daļa Ls 4000.</a:t>
            </a:r>
          </a:p>
          <a:p>
            <a:pPr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				</a:t>
            </a: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Pasīvs</a:t>
            </a:r>
          </a:p>
          <a:p>
            <a:pPr>
              <a:buNone/>
            </a:pPr>
            <a:r>
              <a:rPr lang="lv-LV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					</a:t>
            </a:r>
            <a:r>
              <a:rPr lang="lv-LV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Pamatkapitāls    + Ls 4000</a:t>
            </a:r>
          </a:p>
          <a:p>
            <a:pPr>
              <a:buNone/>
            </a:pPr>
            <a:r>
              <a:rPr lang="lv-LV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					</a:t>
            </a:r>
            <a:r>
              <a:rPr lang="lv-LV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Nesadalītā peļņa	- Ls 4000</a:t>
            </a:r>
          </a:p>
          <a:p>
            <a:pPr>
              <a:buNone/>
            </a:pPr>
            <a:r>
              <a:rPr lang="lv-LV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					Bilances kopsumma 					nemainās.</a:t>
            </a:r>
          </a:p>
          <a:p>
            <a:pPr>
              <a:buNone/>
            </a:pPr>
            <a:endParaRPr lang="lv-LV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lv-LV" dirty="0"/>
          </a:p>
        </p:txBody>
      </p:sp>
      <p:cxnSp>
        <p:nvCxnSpPr>
          <p:cNvPr id="5" name="Straight Connector 4"/>
          <p:cNvCxnSpPr/>
          <p:nvPr/>
        </p:nvCxnSpPr>
        <p:spPr>
          <a:xfrm rot="5400000">
            <a:off x="2428860" y="4214818"/>
            <a:ext cx="27146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9" name="Picture 8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Bilances posteņu izmaiņas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43115"/>
            <a:ext cx="8229600" cy="2357455"/>
          </a:xfrm>
        </p:spPr>
        <p:txBody>
          <a:bodyPr/>
          <a:lstStyle/>
          <a:p>
            <a:pPr>
              <a:buNone/>
            </a:pPr>
            <a:r>
              <a:rPr lang="lv-LV" dirty="0" smtClean="0"/>
              <a:t>	</a:t>
            </a:r>
            <a:r>
              <a:rPr lang="lv-LV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3. grupa</a:t>
            </a:r>
          </a:p>
          <a:p>
            <a:pPr>
              <a:buNone/>
            </a:pPr>
            <a:r>
              <a:rPr lang="lv-LV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Saimnieciskās operācijas, kuru rezultātā palielinās gan bilances aktīvs, gan bilances pasīvs.</a:t>
            </a:r>
          </a:p>
          <a:p>
            <a:pPr>
              <a:buNone/>
            </a:pP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7" name="Picture 6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Bilances posteņu izmaiņas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1600200"/>
            <a:ext cx="8715436" cy="4114815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lv-LV" dirty="0" smtClean="0"/>
              <a:t>	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Piemēram, saņemts bankas kredīts Ls 2000.</a:t>
            </a:r>
          </a:p>
          <a:p>
            <a:pPr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Aktīvs				Pasīvs</a:t>
            </a:r>
          </a:p>
          <a:p>
            <a:pPr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lv-LV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Nauda   	     + Ls 2000    Aizņēmumi no</a:t>
            </a:r>
          </a:p>
          <a:p>
            <a:pPr>
              <a:spcBef>
                <a:spcPts val="0"/>
              </a:spcBef>
              <a:buNone/>
            </a:pPr>
            <a:r>
              <a:rPr lang="lv-LV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					       kredītiestādēm + Ls 2000</a:t>
            </a:r>
          </a:p>
          <a:p>
            <a:pPr>
              <a:spcBef>
                <a:spcPts val="0"/>
              </a:spcBef>
              <a:buNone/>
            </a:pPr>
            <a:r>
              <a:rPr lang="lv-LV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	Bilances			       Bilances</a:t>
            </a:r>
          </a:p>
          <a:p>
            <a:pPr>
              <a:spcBef>
                <a:spcPts val="0"/>
              </a:spcBef>
              <a:buNone/>
            </a:pPr>
            <a:r>
              <a:rPr lang="lv-LV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	kopsumma  + Ls 2000    kopsumma  	    + Ls 2000</a:t>
            </a:r>
          </a:p>
          <a:p>
            <a:pPr>
              <a:spcBef>
                <a:spcPts val="0"/>
              </a:spcBef>
              <a:buNone/>
            </a:pPr>
            <a:r>
              <a:rPr lang="lv-LV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		</a:t>
            </a:r>
          </a:p>
          <a:p>
            <a:pPr>
              <a:spcBef>
                <a:spcPts val="0"/>
              </a:spcBef>
              <a:buNone/>
            </a:pPr>
            <a:r>
              <a:rPr lang="lv-LV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Bilances summa palielinās par operācijas summu.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 rot="5400000">
            <a:off x="3250397" y="3464719"/>
            <a:ext cx="23574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txt_20_5910_es_fondu_sauklis_we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Bilances posteņu izmaiņas</a:t>
            </a:r>
            <a:endParaRPr lang="lv-LV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857363"/>
            <a:ext cx="8229600" cy="3143273"/>
          </a:xfrm>
        </p:spPr>
        <p:txBody>
          <a:bodyPr/>
          <a:lstStyle/>
          <a:p>
            <a:pPr>
              <a:buNone/>
            </a:pPr>
            <a:r>
              <a:rPr lang="lv-LV" dirty="0" smtClean="0"/>
              <a:t>	</a:t>
            </a:r>
            <a:r>
              <a:rPr lang="lv-LV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4. grupa</a:t>
            </a:r>
          </a:p>
          <a:p>
            <a:pPr>
              <a:buNone/>
            </a:pPr>
            <a:r>
              <a:rPr lang="lv-LV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Saimnieciskās operācijas, kuru rezultātā samazinās gan bilances aktīvs, gan bilances pasīvs.</a:t>
            </a:r>
          </a:p>
          <a:p>
            <a:pPr>
              <a:buNone/>
            </a:pP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9" name="Picture 8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Bilances jēdziens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14553"/>
            <a:ext cx="8229600" cy="2286017"/>
          </a:xfrm>
        </p:spPr>
        <p:txBody>
          <a:bodyPr/>
          <a:lstStyle/>
          <a:p>
            <a:pPr>
              <a:buNone/>
            </a:pPr>
            <a:r>
              <a:rPr lang="lv-LV" dirty="0" smtClean="0"/>
              <a:t>		</a:t>
            </a: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Grāmatvedības bilance 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ir sistematizēts līdzekļu un līdzekļu finansēšanas avotu pārskats naudas izteiksmē noteiktā datumā.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Bilances posteņu izmaiņas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785926"/>
            <a:ext cx="8572560" cy="4525963"/>
          </a:xfrm>
        </p:spPr>
        <p:txBody>
          <a:bodyPr/>
          <a:lstStyle/>
          <a:p>
            <a:pPr>
              <a:buNone/>
            </a:pPr>
            <a:r>
              <a:rPr lang="lv-LV" dirty="0" smtClean="0"/>
              <a:t>	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Piemēram, samaksāts parāds piegādātājiem</a:t>
            </a:r>
          </a:p>
          <a:p>
            <a:pPr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Ls 600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14282" y="2857496"/>
            <a:ext cx="8715436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lv-LV" sz="3200" b="1" dirty="0" smtClean="0">
                <a:latin typeface="Times New Roman" pitchFamily="18" charset="0"/>
                <a:cs typeface="Times New Roman" pitchFamily="18" charset="0"/>
              </a:rPr>
              <a:t>		Aktīvs			  Pasīvs</a:t>
            </a:r>
          </a:p>
          <a:p>
            <a:pPr>
              <a:buNone/>
            </a:pPr>
            <a:r>
              <a:rPr lang="lv-LV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Nauda   	     - Ls 600           Parādi piegādātājiem -Ls600</a:t>
            </a:r>
          </a:p>
          <a:p>
            <a:pPr>
              <a:spcBef>
                <a:spcPts val="0"/>
              </a:spcBef>
              <a:buNone/>
            </a:pPr>
            <a:r>
              <a:rPr lang="lv-LV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Bilances			         Bilances</a:t>
            </a:r>
          </a:p>
          <a:p>
            <a:pPr>
              <a:spcBef>
                <a:spcPts val="0"/>
              </a:spcBef>
              <a:buNone/>
            </a:pPr>
            <a:r>
              <a:rPr lang="lv-LV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kopsumma  	     - Ls 600           kopsumma  	 	  -Ls600</a:t>
            </a:r>
          </a:p>
          <a:p>
            <a:pPr>
              <a:spcBef>
                <a:spcPts val="0"/>
              </a:spcBef>
              <a:buNone/>
            </a:pPr>
            <a:endParaRPr lang="lv-LV" sz="28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Bilances kopsumma samazinās par operācijas summu</a:t>
            </a:r>
          </a:p>
        </p:txBody>
      </p:sp>
      <p:cxnSp>
        <p:nvCxnSpPr>
          <p:cNvPr id="6" name="Straight Connector 5"/>
          <p:cNvCxnSpPr>
            <a:stCxn id="4" idx="0"/>
          </p:cNvCxnSpPr>
          <p:nvPr/>
        </p:nvCxnSpPr>
        <p:spPr>
          <a:xfrm rot="16200000" flipH="1">
            <a:off x="3714744" y="3714752"/>
            <a:ext cx="17145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9" name="Picture 8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Iespējamie informācijas resursi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829064"/>
          </a:xfrm>
        </p:spPr>
        <p:txBody>
          <a:bodyPr/>
          <a:lstStyle/>
          <a:p>
            <a:pPr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1. V. Kvēle. Grāmatvedības jēdzienu skaidrojošā vārdnīca. Izdevniecība “Avots”. 2005.</a:t>
            </a:r>
          </a:p>
          <a:p>
            <a:pPr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2. R. </a:t>
            </a:r>
            <a:r>
              <a:rPr lang="lv-LV" dirty="0" err="1" smtClean="0">
                <a:latin typeface="Times New Roman" pitchFamily="18" charset="0"/>
                <a:cs typeface="Times New Roman" pitchFamily="18" charset="0"/>
              </a:rPr>
              <a:t>Grigorjeva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. Grāmatvedības pamati. </a:t>
            </a:r>
            <a:r>
              <a:rPr lang="lv-LV" dirty="0" err="1" smtClean="0">
                <a:latin typeface="Times New Roman" pitchFamily="18" charset="0"/>
                <a:cs typeface="Times New Roman" pitchFamily="18" charset="0"/>
              </a:rPr>
              <a:t>Rīga:SIA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 “Izglītības soļi”, 2002.</a:t>
            </a:r>
          </a:p>
          <a:p>
            <a:pPr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3.www.wikipedia.org. </a:t>
            </a:r>
          </a:p>
          <a:p>
            <a:endParaRPr lang="lv-LV" dirty="0"/>
          </a:p>
        </p:txBody>
      </p:sp>
      <p:pic>
        <p:nvPicPr>
          <p:cNvPr id="4" name="Picture 3" descr="txt_20_5910_es_fondu_sauklis_we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829064"/>
          </a:xfrm>
        </p:spPr>
        <p:txBody>
          <a:bodyPr/>
          <a:lstStyle/>
          <a:p>
            <a:pPr algn="ctr">
              <a:buNone/>
            </a:pPr>
            <a:endParaRPr lang="lv-LV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lv-LV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Paldies par uzmanību!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txt_20_5910_es_fondu_sauklis_we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Inventarizācija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697427"/>
          </a:xfrm>
        </p:spPr>
        <p:txBody>
          <a:bodyPr/>
          <a:lstStyle/>
          <a:p>
            <a:pPr>
              <a:spcBef>
                <a:spcPts val="0"/>
              </a:spcBef>
              <a:buNone/>
            </a:pPr>
            <a:r>
              <a:rPr lang="lv-LV" dirty="0" smtClean="0"/>
              <a:t>		</a:t>
            </a:r>
            <a:r>
              <a:rPr lang="lv-LV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ilanci sastāda, izmantojot grāmatvedības datus, kuri pārbaudīti inventarizācijā.</a:t>
            </a:r>
          </a:p>
          <a:p>
            <a:pPr>
              <a:spcBef>
                <a:spcPts val="0"/>
              </a:spcBef>
              <a:buNone/>
            </a:pPr>
            <a:r>
              <a:rPr lang="lv-LV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lv-LV" b="1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nventarizācijā 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noskaidro:</a:t>
            </a:r>
          </a:p>
          <a:p>
            <a:pPr>
              <a:buNone/>
            </a:pP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Diagram 3"/>
          <p:cNvGraphicFramePr/>
          <p:nvPr/>
        </p:nvGraphicFramePr>
        <p:xfrm>
          <a:off x="1524000" y="3000372"/>
          <a:ext cx="6096000" cy="2857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6" name="Picture 5" descr="txt_20_5910_es_fondu_sauklis_web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Bilances postenis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257560"/>
          </a:xfrm>
        </p:spPr>
        <p:txBody>
          <a:bodyPr/>
          <a:lstStyle/>
          <a:p>
            <a:pPr>
              <a:buNone/>
            </a:pPr>
            <a:r>
              <a:rPr lang="lv-LV" dirty="0" smtClean="0"/>
              <a:t>		</a:t>
            </a: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Bilances postenis 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ir bilances sastāvdaļa, kurā apvienota informācija par ekonomiski vienveidīgiem uzskaites objektiem, piemēram, “Izejvielas un materiāli”, “Parādi kredītiestādēm”, “Iepriekšējā gada nesadalītā peļņa” utt.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Bilanču veidi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471874"/>
          </a:xfrm>
        </p:spPr>
        <p:txBody>
          <a:bodyPr/>
          <a:lstStyle/>
          <a:p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Sākuma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 bilance (sastāda uzsākot darbību)</a:t>
            </a:r>
          </a:p>
          <a:p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Slēguma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 jeb likvidācijas bilance</a:t>
            </a:r>
          </a:p>
          <a:p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Ārkārtas 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bilance (sastāda reorganizējot uzņēmumu)</a:t>
            </a:r>
          </a:p>
          <a:p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Pārskata perioda sākuma un beigu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 bilance</a:t>
            </a:r>
          </a:p>
          <a:p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Bilances uzbūve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85925"/>
            <a:ext cx="8229600" cy="3857653"/>
          </a:xfrm>
        </p:spPr>
        <p:txBody>
          <a:bodyPr/>
          <a:lstStyle/>
          <a:p>
            <a:pPr>
              <a:buNone/>
            </a:pPr>
            <a:r>
              <a:rPr lang="lv-LV" dirty="0"/>
              <a:t>	</a:t>
            </a:r>
            <a:r>
              <a:rPr lang="lv-LV" dirty="0" smtClean="0"/>
              <a:t>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Grāmatvedības bilancei ir divas naudas izteiksmē līdzsvarotas daļas: </a:t>
            </a: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aktīvs un pasīvs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lv-LV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Bilances aktīvs atspoguļo uzņēmuma līdzekļu sastāvu, bet pasīvs atspoguļo šo līdzekļu finansēšanas avotus.</a:t>
            </a:r>
          </a:p>
          <a:p>
            <a:pPr>
              <a:buNone/>
            </a:pP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2214546" y="4643446"/>
            <a:ext cx="4429156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Aktīvs =Pasīvs</a:t>
            </a:r>
            <a:endParaRPr lang="lv-LV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6" name="Picture 5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Bilances uzbūve</a:t>
            </a:r>
            <a:endParaRPr lang="lv-LV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3585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828668">
                <a:tc>
                  <a:txBody>
                    <a:bodyPr/>
                    <a:lstStyle/>
                    <a:p>
                      <a:pPr algn="ctr"/>
                      <a:r>
                        <a:rPr lang="lv-LV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Aktīvs</a:t>
                      </a:r>
                      <a:endParaRPr lang="lv-LV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Pasīvs</a:t>
                      </a:r>
                      <a:endParaRPr lang="lv-LV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378747">
                <a:tc>
                  <a:txBody>
                    <a:bodyPr/>
                    <a:lstStyle/>
                    <a:p>
                      <a:pPr algn="ctr"/>
                      <a:r>
                        <a:rPr lang="lv-LV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Līdzekļu sastāvs</a:t>
                      </a:r>
                    </a:p>
                    <a:p>
                      <a:pPr algn="ctr"/>
                      <a:r>
                        <a:rPr lang="lv-LV" sz="3200" i="1" dirty="0" smtClean="0">
                          <a:latin typeface="Times New Roman" pitchFamily="18" charset="0"/>
                          <a:cs typeface="Times New Roman" pitchFamily="18" charset="0"/>
                        </a:rPr>
                        <a:t>jeb</a:t>
                      </a:r>
                    </a:p>
                    <a:p>
                      <a:pPr algn="ctr"/>
                      <a:r>
                        <a:rPr lang="lv-LV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Kur kapitāls ieguldīts?</a:t>
                      </a:r>
                      <a:endParaRPr lang="lv-LV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Līdzekļu finansēšanas avoti</a:t>
                      </a:r>
                    </a:p>
                    <a:p>
                      <a:pPr algn="ctr"/>
                      <a:r>
                        <a:rPr lang="lv-LV" sz="3200" i="1" dirty="0" smtClean="0">
                          <a:latin typeface="Times New Roman" pitchFamily="18" charset="0"/>
                          <a:cs typeface="Times New Roman" pitchFamily="18" charset="0"/>
                        </a:rPr>
                        <a:t>jeb</a:t>
                      </a:r>
                    </a:p>
                    <a:p>
                      <a:pPr algn="ctr"/>
                      <a:r>
                        <a:rPr lang="lv-LV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No kurienes kapitāls radies?</a:t>
                      </a:r>
                      <a:endParaRPr lang="lv-LV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6" name="Picture 5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Aktīva posteņi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757626"/>
          </a:xfrm>
        </p:spPr>
        <p:txBody>
          <a:bodyPr/>
          <a:lstStyle/>
          <a:p>
            <a:pPr>
              <a:buNone/>
            </a:pPr>
            <a:r>
              <a:rPr lang="lv-LV" dirty="0" smtClean="0"/>
              <a:t>	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Aktīva posteņus sakārto </a:t>
            </a: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likviditātes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 secībā.</a:t>
            </a:r>
          </a:p>
          <a:p>
            <a:pPr>
              <a:buNone/>
            </a:pPr>
            <a:r>
              <a:rPr lang="lv-LV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Likviditāte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 raksturo uzņēmuma spēju apmaksāt savas saistības.</a:t>
            </a:r>
          </a:p>
          <a:p>
            <a:pPr>
              <a:buNone/>
            </a:pPr>
            <a:r>
              <a:rPr lang="lv-LV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Augstāka likviditāte ir tiem līdzekļiem, ar kuriem visātrāk var nomaksāt uzņēmuma parādus.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Pasīva posteņi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28801"/>
            <a:ext cx="8229600" cy="2643207"/>
          </a:xfrm>
        </p:spPr>
        <p:txBody>
          <a:bodyPr/>
          <a:lstStyle/>
          <a:p>
            <a:pPr>
              <a:buNone/>
            </a:pPr>
            <a:r>
              <a:rPr lang="lv-LV" dirty="0" smtClean="0"/>
              <a:t>		</a:t>
            </a: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Pasīva 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posteņus grupē pēc kapitāla piederības, vispirms norādot pašu kapitālu, tad aizņemto kapitālu.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356</TotalTime>
  <Words>250</Words>
  <Application>Microsoft Office PowerPoint</Application>
  <PresentationFormat>On-screen Show (4:3)</PresentationFormat>
  <Paragraphs>129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GRĀMATVEDĪBAS BILANCE</vt:lpstr>
      <vt:lpstr>Bilances jēdziens</vt:lpstr>
      <vt:lpstr>Inventarizācija</vt:lpstr>
      <vt:lpstr>Bilances postenis</vt:lpstr>
      <vt:lpstr>Bilanču veidi</vt:lpstr>
      <vt:lpstr>Bilances uzbūve</vt:lpstr>
      <vt:lpstr>Bilances uzbūve</vt:lpstr>
      <vt:lpstr>Aktīva posteņi</vt:lpstr>
      <vt:lpstr>Pasīva posteņi</vt:lpstr>
      <vt:lpstr>Bilances shēma</vt:lpstr>
      <vt:lpstr>Bilances sastādīšanas piemērs</vt:lpstr>
      <vt:lpstr>Bilances posteņu izmaiņas</vt:lpstr>
      <vt:lpstr>Bilances posteņu izmaiņas</vt:lpstr>
      <vt:lpstr>Bilances posteņu izmaiņas</vt:lpstr>
      <vt:lpstr>Bilances posteņu izmaiņas</vt:lpstr>
      <vt:lpstr>Bilances posteņu izmaiņas</vt:lpstr>
      <vt:lpstr>Bilances posteņu izmaiņas</vt:lpstr>
      <vt:lpstr>Bilances posteņu izmaiņas</vt:lpstr>
      <vt:lpstr>Bilances posteņu izmaiņas</vt:lpstr>
      <vt:lpstr>Bilances posteņu izmaiņas</vt:lpstr>
      <vt:lpstr>Iespējamie informācijas resursi</vt:lpstr>
      <vt:lpstr>Slide 22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</dc:creator>
  <cp:lastModifiedBy> </cp:lastModifiedBy>
  <cp:revision>48</cp:revision>
  <dcterms:created xsi:type="dcterms:W3CDTF">2012-03-08T07:48:49Z</dcterms:created>
  <dcterms:modified xsi:type="dcterms:W3CDTF">2012-06-25T12:44:57Z</dcterms:modified>
</cp:coreProperties>
</file>