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72" r:id="rId4"/>
    <p:sldId id="258" r:id="rId5"/>
    <p:sldId id="260" r:id="rId6"/>
    <p:sldId id="262" r:id="rId7"/>
    <p:sldId id="261" r:id="rId8"/>
    <p:sldId id="259" r:id="rId9"/>
    <p:sldId id="263" r:id="rId10"/>
    <p:sldId id="264" r:id="rId11"/>
    <p:sldId id="278" r:id="rId12"/>
    <p:sldId id="280" r:id="rId13"/>
    <p:sldId id="266" r:id="rId14"/>
    <p:sldId id="267" r:id="rId15"/>
    <p:sldId id="268" r:id="rId16"/>
    <p:sldId id="281" r:id="rId17"/>
    <p:sldId id="269" r:id="rId18"/>
    <p:sldId id="277" r:id="rId19"/>
    <p:sldId id="275" r:id="rId20"/>
    <p:sldId id="279" r:id="rId21"/>
    <p:sldId id="270" r:id="rId22"/>
    <p:sldId id="276" r:id="rId23"/>
    <p:sldId id="282" r:id="rId24"/>
    <p:sldId id="271" r:id="rId25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9" autoAdjust="0"/>
    <p:restoredTop sz="94660"/>
  </p:normalViewPr>
  <p:slideViewPr>
    <p:cSldViewPr>
      <p:cViewPr varScale="1">
        <p:scale>
          <a:sx n="69" d="100"/>
          <a:sy n="69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69BDAD-5A9B-44E8-96CC-A4C8043C87CC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7C927C8B-8D07-43BD-BAC9-8106A86C9DB0}">
      <dgm:prSet phldrT="[Text]" custT="1"/>
      <dgm:spPr/>
      <dgm:t>
        <a:bodyPr/>
        <a:lstStyle/>
        <a:p>
          <a:r>
            <a:rPr lang="lv-LV" sz="3200" dirty="0" smtClean="0"/>
            <a:t>Īstermiņa</a:t>
          </a:r>
          <a:endParaRPr lang="lv-LV" sz="3200" dirty="0"/>
        </a:p>
      </dgm:t>
    </dgm:pt>
    <dgm:pt modelId="{A71C06CB-EFE1-4D2A-BFC9-77155BF48661}" type="parTrans" cxnId="{0DE1C5D6-34F3-459E-8844-1C78B42AA103}">
      <dgm:prSet/>
      <dgm:spPr/>
      <dgm:t>
        <a:bodyPr/>
        <a:lstStyle/>
        <a:p>
          <a:endParaRPr lang="lv-LV"/>
        </a:p>
      </dgm:t>
    </dgm:pt>
    <dgm:pt modelId="{C470CA25-705E-4739-8C4A-177D47A02AB4}" type="sibTrans" cxnId="{0DE1C5D6-34F3-459E-8844-1C78B42AA103}">
      <dgm:prSet/>
      <dgm:spPr/>
      <dgm:t>
        <a:bodyPr/>
        <a:lstStyle/>
        <a:p>
          <a:endParaRPr lang="lv-LV"/>
        </a:p>
      </dgm:t>
    </dgm:pt>
    <dgm:pt modelId="{070F1453-8745-41B3-9BA0-08300D15C895}">
      <dgm:prSet phldrT="[Text]" custT="1"/>
      <dgm:spPr/>
      <dgm:t>
        <a:bodyPr/>
        <a:lstStyle/>
        <a:p>
          <a:r>
            <a:rPr lang="lv-LV" sz="3200" dirty="0" smtClean="0"/>
            <a:t>Vidēja termiņa</a:t>
          </a:r>
          <a:endParaRPr lang="lv-LV" sz="3200" dirty="0"/>
        </a:p>
      </dgm:t>
    </dgm:pt>
    <dgm:pt modelId="{1342594F-BBA5-4A8C-B423-FDEEBC9B7ECC}" type="parTrans" cxnId="{2A99826F-9D7F-4CD6-9BA3-60DB6199F1EA}">
      <dgm:prSet/>
      <dgm:spPr/>
      <dgm:t>
        <a:bodyPr/>
        <a:lstStyle/>
        <a:p>
          <a:endParaRPr lang="lv-LV"/>
        </a:p>
      </dgm:t>
    </dgm:pt>
    <dgm:pt modelId="{C0962C09-4548-4D92-B91D-72CAC037A49A}" type="sibTrans" cxnId="{2A99826F-9D7F-4CD6-9BA3-60DB6199F1EA}">
      <dgm:prSet/>
      <dgm:spPr/>
      <dgm:t>
        <a:bodyPr/>
        <a:lstStyle/>
        <a:p>
          <a:endParaRPr lang="lv-LV"/>
        </a:p>
      </dgm:t>
    </dgm:pt>
    <dgm:pt modelId="{7DFC9537-C4B6-4709-84B7-0E7EA64DDD6C}">
      <dgm:prSet phldrT="[Text]" custT="1"/>
      <dgm:spPr/>
      <dgm:t>
        <a:bodyPr/>
        <a:lstStyle/>
        <a:p>
          <a:r>
            <a:rPr lang="lv-LV" sz="3200" dirty="0" smtClean="0"/>
            <a:t>Ilgtermiņa</a:t>
          </a:r>
          <a:endParaRPr lang="lv-LV" sz="3200" dirty="0"/>
        </a:p>
      </dgm:t>
    </dgm:pt>
    <dgm:pt modelId="{AAAAF03C-59FE-403B-BDD5-FC33E079F04A}" type="parTrans" cxnId="{E4BDC881-EAD6-43B5-86FE-0C0820C90134}">
      <dgm:prSet/>
      <dgm:spPr/>
      <dgm:t>
        <a:bodyPr/>
        <a:lstStyle/>
        <a:p>
          <a:endParaRPr lang="lv-LV"/>
        </a:p>
      </dgm:t>
    </dgm:pt>
    <dgm:pt modelId="{D5460684-A056-4522-851E-59B1BC4D736D}" type="sibTrans" cxnId="{E4BDC881-EAD6-43B5-86FE-0C0820C90134}">
      <dgm:prSet/>
      <dgm:spPr/>
      <dgm:t>
        <a:bodyPr/>
        <a:lstStyle/>
        <a:p>
          <a:endParaRPr lang="lv-LV"/>
        </a:p>
      </dgm:t>
    </dgm:pt>
    <dgm:pt modelId="{3D1F7150-8DC4-4636-BE59-CF82C35C0D65}" type="pres">
      <dgm:prSet presAssocID="{0769BDAD-5A9B-44E8-96CC-A4C8043C87C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138E1E48-41F5-4858-B521-D4F4A701E35A}" type="pres">
      <dgm:prSet presAssocID="{7C927C8B-8D07-43BD-BAC9-8106A86C9DB0}" presName="parentLin" presStyleCnt="0"/>
      <dgm:spPr/>
    </dgm:pt>
    <dgm:pt modelId="{A57477B5-AC25-4AAB-8C90-BBCC3D35F8DF}" type="pres">
      <dgm:prSet presAssocID="{7C927C8B-8D07-43BD-BAC9-8106A86C9DB0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570B5750-4B23-4C78-BA9D-A615BEDE262D}" type="pres">
      <dgm:prSet presAssocID="{7C927C8B-8D07-43BD-BAC9-8106A86C9DB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F41F940-49FC-4A29-B6F4-CFAD397D63E6}" type="pres">
      <dgm:prSet presAssocID="{7C927C8B-8D07-43BD-BAC9-8106A86C9DB0}" presName="negativeSpace" presStyleCnt="0"/>
      <dgm:spPr/>
    </dgm:pt>
    <dgm:pt modelId="{6FF22494-BB21-42F8-A022-E21F2AC3898D}" type="pres">
      <dgm:prSet presAssocID="{7C927C8B-8D07-43BD-BAC9-8106A86C9DB0}" presName="childText" presStyleLbl="conFgAcc1" presStyleIdx="0" presStyleCnt="3" custLinFactNeighborX="781" custLinFactNeighborY="-2183">
        <dgm:presLayoutVars>
          <dgm:bulletEnabled val="1"/>
        </dgm:presLayoutVars>
      </dgm:prSet>
      <dgm:spPr/>
    </dgm:pt>
    <dgm:pt modelId="{34F405FD-4A3E-4D82-9A77-129D6E955876}" type="pres">
      <dgm:prSet presAssocID="{C470CA25-705E-4739-8C4A-177D47A02AB4}" presName="spaceBetweenRectangles" presStyleCnt="0"/>
      <dgm:spPr/>
    </dgm:pt>
    <dgm:pt modelId="{995884EF-113C-4EB0-A798-CECA35B3B321}" type="pres">
      <dgm:prSet presAssocID="{070F1453-8745-41B3-9BA0-08300D15C895}" presName="parentLin" presStyleCnt="0"/>
      <dgm:spPr/>
    </dgm:pt>
    <dgm:pt modelId="{B1BFF08E-A246-4FB1-A341-074CD5A61875}" type="pres">
      <dgm:prSet presAssocID="{070F1453-8745-41B3-9BA0-08300D15C895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50BECDF7-4D9F-48EE-A3FE-B92AAD34FBF4}" type="pres">
      <dgm:prSet presAssocID="{070F1453-8745-41B3-9BA0-08300D15C89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3604B0F-B795-4D66-AD11-330A102ACE04}" type="pres">
      <dgm:prSet presAssocID="{070F1453-8745-41B3-9BA0-08300D15C895}" presName="negativeSpace" presStyleCnt="0"/>
      <dgm:spPr/>
    </dgm:pt>
    <dgm:pt modelId="{18B49961-D08E-4730-B62C-9356A34406D7}" type="pres">
      <dgm:prSet presAssocID="{070F1453-8745-41B3-9BA0-08300D15C895}" presName="childText" presStyleLbl="conFgAcc1" presStyleIdx="1" presStyleCnt="3">
        <dgm:presLayoutVars>
          <dgm:bulletEnabled val="1"/>
        </dgm:presLayoutVars>
      </dgm:prSet>
      <dgm:spPr/>
    </dgm:pt>
    <dgm:pt modelId="{59080E25-2C87-4E27-A4A7-F97D0ACB0327}" type="pres">
      <dgm:prSet presAssocID="{C0962C09-4548-4D92-B91D-72CAC037A49A}" presName="spaceBetweenRectangles" presStyleCnt="0"/>
      <dgm:spPr/>
    </dgm:pt>
    <dgm:pt modelId="{E08E10CE-8EC4-4707-BED8-163FC2E118E7}" type="pres">
      <dgm:prSet presAssocID="{7DFC9537-C4B6-4709-84B7-0E7EA64DDD6C}" presName="parentLin" presStyleCnt="0"/>
      <dgm:spPr/>
    </dgm:pt>
    <dgm:pt modelId="{E3474E21-4DEC-4B58-96D5-A82AB6F3D52D}" type="pres">
      <dgm:prSet presAssocID="{7DFC9537-C4B6-4709-84B7-0E7EA64DDD6C}" presName="parentLeftMargin" presStyleLbl="node1" presStyleIdx="1" presStyleCnt="3"/>
      <dgm:spPr/>
      <dgm:t>
        <a:bodyPr/>
        <a:lstStyle/>
        <a:p>
          <a:endParaRPr lang="lv-LV"/>
        </a:p>
      </dgm:t>
    </dgm:pt>
    <dgm:pt modelId="{5129F6CD-44D5-46B5-A060-8351FAAC39AF}" type="pres">
      <dgm:prSet presAssocID="{7DFC9537-C4B6-4709-84B7-0E7EA64DDD6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26CA2C3-1E14-4FC1-B305-C955C61A7496}" type="pres">
      <dgm:prSet presAssocID="{7DFC9537-C4B6-4709-84B7-0E7EA64DDD6C}" presName="negativeSpace" presStyleCnt="0"/>
      <dgm:spPr/>
    </dgm:pt>
    <dgm:pt modelId="{95ABD66B-A02D-4E2D-BC34-FDFCFF16F3B2}" type="pres">
      <dgm:prSet presAssocID="{7DFC9537-C4B6-4709-84B7-0E7EA64DDD6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919A2AF-217F-4C28-AB50-16E64E4CCF5E}" type="presOf" srcId="{7DFC9537-C4B6-4709-84B7-0E7EA64DDD6C}" destId="{5129F6CD-44D5-46B5-A060-8351FAAC39AF}" srcOrd="1" destOrd="0" presId="urn:microsoft.com/office/officeart/2005/8/layout/list1"/>
    <dgm:cxn modelId="{FAACA99C-C1AE-4346-8A6A-6C5B82DE9632}" type="presOf" srcId="{7C927C8B-8D07-43BD-BAC9-8106A86C9DB0}" destId="{570B5750-4B23-4C78-BA9D-A615BEDE262D}" srcOrd="1" destOrd="0" presId="urn:microsoft.com/office/officeart/2005/8/layout/list1"/>
    <dgm:cxn modelId="{0DE1C5D6-34F3-459E-8844-1C78B42AA103}" srcId="{0769BDAD-5A9B-44E8-96CC-A4C8043C87CC}" destId="{7C927C8B-8D07-43BD-BAC9-8106A86C9DB0}" srcOrd="0" destOrd="0" parTransId="{A71C06CB-EFE1-4D2A-BFC9-77155BF48661}" sibTransId="{C470CA25-705E-4739-8C4A-177D47A02AB4}"/>
    <dgm:cxn modelId="{747A0BBE-2557-406A-8BBB-59026FEED64B}" type="presOf" srcId="{7C927C8B-8D07-43BD-BAC9-8106A86C9DB0}" destId="{A57477B5-AC25-4AAB-8C90-BBCC3D35F8DF}" srcOrd="0" destOrd="0" presId="urn:microsoft.com/office/officeart/2005/8/layout/list1"/>
    <dgm:cxn modelId="{37104E2C-01D4-4B5C-AD31-41EC2BA5403E}" type="presOf" srcId="{0769BDAD-5A9B-44E8-96CC-A4C8043C87CC}" destId="{3D1F7150-8DC4-4636-BE59-CF82C35C0D65}" srcOrd="0" destOrd="0" presId="urn:microsoft.com/office/officeart/2005/8/layout/list1"/>
    <dgm:cxn modelId="{43584222-9704-4939-921A-C669AE582D66}" type="presOf" srcId="{070F1453-8745-41B3-9BA0-08300D15C895}" destId="{50BECDF7-4D9F-48EE-A3FE-B92AAD34FBF4}" srcOrd="1" destOrd="0" presId="urn:microsoft.com/office/officeart/2005/8/layout/list1"/>
    <dgm:cxn modelId="{E4BDC881-EAD6-43B5-86FE-0C0820C90134}" srcId="{0769BDAD-5A9B-44E8-96CC-A4C8043C87CC}" destId="{7DFC9537-C4B6-4709-84B7-0E7EA64DDD6C}" srcOrd="2" destOrd="0" parTransId="{AAAAF03C-59FE-403B-BDD5-FC33E079F04A}" sibTransId="{D5460684-A056-4522-851E-59B1BC4D736D}"/>
    <dgm:cxn modelId="{643713D1-9491-4446-AF79-D5563D353EFC}" type="presOf" srcId="{070F1453-8745-41B3-9BA0-08300D15C895}" destId="{B1BFF08E-A246-4FB1-A341-074CD5A61875}" srcOrd="0" destOrd="0" presId="urn:microsoft.com/office/officeart/2005/8/layout/list1"/>
    <dgm:cxn modelId="{C3626507-D9FF-4727-A46E-8CF7F1148803}" type="presOf" srcId="{7DFC9537-C4B6-4709-84B7-0E7EA64DDD6C}" destId="{E3474E21-4DEC-4B58-96D5-A82AB6F3D52D}" srcOrd="0" destOrd="0" presId="urn:microsoft.com/office/officeart/2005/8/layout/list1"/>
    <dgm:cxn modelId="{2A99826F-9D7F-4CD6-9BA3-60DB6199F1EA}" srcId="{0769BDAD-5A9B-44E8-96CC-A4C8043C87CC}" destId="{070F1453-8745-41B3-9BA0-08300D15C895}" srcOrd="1" destOrd="0" parTransId="{1342594F-BBA5-4A8C-B423-FDEEBC9B7ECC}" sibTransId="{C0962C09-4548-4D92-B91D-72CAC037A49A}"/>
    <dgm:cxn modelId="{5C5BC370-852D-4012-8DF4-A810D8D083D4}" type="presParOf" srcId="{3D1F7150-8DC4-4636-BE59-CF82C35C0D65}" destId="{138E1E48-41F5-4858-B521-D4F4A701E35A}" srcOrd="0" destOrd="0" presId="urn:microsoft.com/office/officeart/2005/8/layout/list1"/>
    <dgm:cxn modelId="{D047A891-4CAB-470C-812C-89D5A4FDF342}" type="presParOf" srcId="{138E1E48-41F5-4858-B521-D4F4A701E35A}" destId="{A57477B5-AC25-4AAB-8C90-BBCC3D35F8DF}" srcOrd="0" destOrd="0" presId="urn:microsoft.com/office/officeart/2005/8/layout/list1"/>
    <dgm:cxn modelId="{54AE23B6-E93A-4702-91F6-11DF0BD2D069}" type="presParOf" srcId="{138E1E48-41F5-4858-B521-D4F4A701E35A}" destId="{570B5750-4B23-4C78-BA9D-A615BEDE262D}" srcOrd="1" destOrd="0" presId="urn:microsoft.com/office/officeart/2005/8/layout/list1"/>
    <dgm:cxn modelId="{731A0927-034D-42BE-96D1-BBC9CC81AB13}" type="presParOf" srcId="{3D1F7150-8DC4-4636-BE59-CF82C35C0D65}" destId="{9F41F940-49FC-4A29-B6F4-CFAD397D63E6}" srcOrd="1" destOrd="0" presId="urn:microsoft.com/office/officeart/2005/8/layout/list1"/>
    <dgm:cxn modelId="{1ABDB750-C8C1-44BD-BBC1-9A449666110F}" type="presParOf" srcId="{3D1F7150-8DC4-4636-BE59-CF82C35C0D65}" destId="{6FF22494-BB21-42F8-A022-E21F2AC3898D}" srcOrd="2" destOrd="0" presId="urn:microsoft.com/office/officeart/2005/8/layout/list1"/>
    <dgm:cxn modelId="{421F7599-6D8A-47F0-98A5-BB9CCF0D0656}" type="presParOf" srcId="{3D1F7150-8DC4-4636-BE59-CF82C35C0D65}" destId="{34F405FD-4A3E-4D82-9A77-129D6E955876}" srcOrd="3" destOrd="0" presId="urn:microsoft.com/office/officeart/2005/8/layout/list1"/>
    <dgm:cxn modelId="{1FCF0E15-E5C4-43BB-B519-99E78D300B80}" type="presParOf" srcId="{3D1F7150-8DC4-4636-BE59-CF82C35C0D65}" destId="{995884EF-113C-4EB0-A798-CECA35B3B321}" srcOrd="4" destOrd="0" presId="urn:microsoft.com/office/officeart/2005/8/layout/list1"/>
    <dgm:cxn modelId="{4350CD29-2716-42A1-BB5F-7F8140529AD9}" type="presParOf" srcId="{995884EF-113C-4EB0-A798-CECA35B3B321}" destId="{B1BFF08E-A246-4FB1-A341-074CD5A61875}" srcOrd="0" destOrd="0" presId="urn:microsoft.com/office/officeart/2005/8/layout/list1"/>
    <dgm:cxn modelId="{010A5536-095F-414E-98A2-34C764E4920A}" type="presParOf" srcId="{995884EF-113C-4EB0-A798-CECA35B3B321}" destId="{50BECDF7-4D9F-48EE-A3FE-B92AAD34FBF4}" srcOrd="1" destOrd="0" presId="urn:microsoft.com/office/officeart/2005/8/layout/list1"/>
    <dgm:cxn modelId="{00ABCBC4-A61C-414E-B39A-6123FFBC5EA1}" type="presParOf" srcId="{3D1F7150-8DC4-4636-BE59-CF82C35C0D65}" destId="{E3604B0F-B795-4D66-AD11-330A102ACE04}" srcOrd="5" destOrd="0" presId="urn:microsoft.com/office/officeart/2005/8/layout/list1"/>
    <dgm:cxn modelId="{A4756E60-A940-4ACA-BF6D-D2DE046AE69D}" type="presParOf" srcId="{3D1F7150-8DC4-4636-BE59-CF82C35C0D65}" destId="{18B49961-D08E-4730-B62C-9356A34406D7}" srcOrd="6" destOrd="0" presId="urn:microsoft.com/office/officeart/2005/8/layout/list1"/>
    <dgm:cxn modelId="{C965F495-B217-4F5A-A06B-26C9B01D97C4}" type="presParOf" srcId="{3D1F7150-8DC4-4636-BE59-CF82C35C0D65}" destId="{59080E25-2C87-4E27-A4A7-F97D0ACB0327}" srcOrd="7" destOrd="0" presId="urn:microsoft.com/office/officeart/2005/8/layout/list1"/>
    <dgm:cxn modelId="{80E51FA3-9C48-4FA2-A707-3A540E25A4B6}" type="presParOf" srcId="{3D1F7150-8DC4-4636-BE59-CF82C35C0D65}" destId="{E08E10CE-8EC4-4707-BED8-163FC2E118E7}" srcOrd="8" destOrd="0" presId="urn:microsoft.com/office/officeart/2005/8/layout/list1"/>
    <dgm:cxn modelId="{747C581C-AF8B-4732-A4DD-62CC28FCC214}" type="presParOf" srcId="{E08E10CE-8EC4-4707-BED8-163FC2E118E7}" destId="{E3474E21-4DEC-4B58-96D5-A82AB6F3D52D}" srcOrd="0" destOrd="0" presId="urn:microsoft.com/office/officeart/2005/8/layout/list1"/>
    <dgm:cxn modelId="{5991290B-1156-4867-86B8-FCE5AC482638}" type="presParOf" srcId="{E08E10CE-8EC4-4707-BED8-163FC2E118E7}" destId="{5129F6CD-44D5-46B5-A060-8351FAAC39AF}" srcOrd="1" destOrd="0" presId="urn:microsoft.com/office/officeart/2005/8/layout/list1"/>
    <dgm:cxn modelId="{EBCA62FA-5B68-4883-AF3A-2C8C29959B89}" type="presParOf" srcId="{3D1F7150-8DC4-4636-BE59-CF82C35C0D65}" destId="{726CA2C3-1E14-4FC1-B305-C955C61A7496}" srcOrd="9" destOrd="0" presId="urn:microsoft.com/office/officeart/2005/8/layout/list1"/>
    <dgm:cxn modelId="{10DE9590-8371-4096-B36C-20D1D7004BFE}" type="presParOf" srcId="{3D1F7150-8DC4-4636-BE59-CF82C35C0D65}" destId="{95ABD66B-A02D-4E2D-BC34-FDFCFF16F3B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F22494-BB21-42F8-A022-E21F2AC3898D}">
      <dsp:nvSpPr>
        <dsp:cNvPr id="0" name=""/>
        <dsp:cNvSpPr/>
      </dsp:nvSpPr>
      <dsp:spPr>
        <a:xfrm>
          <a:off x="0" y="474455"/>
          <a:ext cx="60960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0B5750-4B23-4C78-BA9D-A615BEDE262D}">
      <dsp:nvSpPr>
        <dsp:cNvPr id="0" name=""/>
        <dsp:cNvSpPr/>
      </dsp:nvSpPr>
      <dsp:spPr>
        <a:xfrm>
          <a:off x="304800" y="49834"/>
          <a:ext cx="4267200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/>
            <a:t>Īstermiņa</a:t>
          </a:r>
          <a:endParaRPr lang="lv-LV" sz="3200" kern="1200" dirty="0"/>
        </a:p>
      </dsp:txBody>
      <dsp:txXfrm>
        <a:off x="304800" y="49834"/>
        <a:ext cx="4267200" cy="856080"/>
      </dsp:txXfrm>
    </dsp:sp>
    <dsp:sp modelId="{18B49961-D08E-4730-B62C-9356A34406D7}">
      <dsp:nvSpPr>
        <dsp:cNvPr id="0" name=""/>
        <dsp:cNvSpPr/>
      </dsp:nvSpPr>
      <dsp:spPr>
        <a:xfrm>
          <a:off x="0" y="1793314"/>
          <a:ext cx="60960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BECDF7-4D9F-48EE-A3FE-B92AAD34FBF4}">
      <dsp:nvSpPr>
        <dsp:cNvPr id="0" name=""/>
        <dsp:cNvSpPr/>
      </dsp:nvSpPr>
      <dsp:spPr>
        <a:xfrm>
          <a:off x="304800" y="1365274"/>
          <a:ext cx="4267200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/>
            <a:t>Vidēja termiņa</a:t>
          </a:r>
          <a:endParaRPr lang="lv-LV" sz="3200" kern="1200" dirty="0"/>
        </a:p>
      </dsp:txBody>
      <dsp:txXfrm>
        <a:off x="304800" y="1365274"/>
        <a:ext cx="4267200" cy="856080"/>
      </dsp:txXfrm>
    </dsp:sp>
    <dsp:sp modelId="{95ABD66B-A02D-4E2D-BC34-FDFCFF16F3B2}">
      <dsp:nvSpPr>
        <dsp:cNvPr id="0" name=""/>
        <dsp:cNvSpPr/>
      </dsp:nvSpPr>
      <dsp:spPr>
        <a:xfrm>
          <a:off x="0" y="3108754"/>
          <a:ext cx="60960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29F6CD-44D5-46B5-A060-8351FAAC39AF}">
      <dsp:nvSpPr>
        <dsp:cNvPr id="0" name=""/>
        <dsp:cNvSpPr/>
      </dsp:nvSpPr>
      <dsp:spPr>
        <a:xfrm>
          <a:off x="304800" y="2680714"/>
          <a:ext cx="4267200" cy="856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/>
            <a:t>Ilgtermiņa</a:t>
          </a:r>
          <a:endParaRPr lang="lv-LV" sz="3200" kern="1200" dirty="0"/>
        </a:p>
      </dsp:txBody>
      <dsp:txXfrm>
        <a:off x="304800" y="2680714"/>
        <a:ext cx="4267200" cy="856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0D5A1-A3DB-4431-B83B-1E58AB3E4CE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319FD-5C6E-420A-96E8-992A535D0109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F1FC5-54D6-48DE-9E5B-6F596FD7E027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FC272-E1B9-4240-A4EA-C82D0F4B7DAB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C272-E1B9-4240-A4EA-C82D0F4B7DAB}" type="slidenum">
              <a:rPr lang="lv-LV" smtClean="0"/>
              <a:pPr/>
              <a:t>3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CFC272-E1B9-4240-A4EA-C82D0F4B7DAB}" type="slidenum">
              <a:rPr lang="lv-LV" smtClean="0"/>
              <a:pPr/>
              <a:t>4</a:t>
            </a:fld>
            <a:endParaRPr lang="lv-LV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C272-E1B9-4240-A4EA-C82D0F4B7DAB}" type="slidenum">
              <a:rPr lang="lv-LV" smtClean="0"/>
              <a:pPr/>
              <a:t>17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CFC272-E1B9-4240-A4EA-C82D0F4B7DAB}" type="slidenum">
              <a:rPr lang="lv-LV" smtClean="0"/>
              <a:pPr/>
              <a:t>20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37E6-4D75-46D1-B855-9815804B2278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8D53A-5DB7-4CF6-BB3E-DE943E41634C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943CE-4200-4C64-BEA4-1056361BE79F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78D9D-60A8-4756-8DEC-E50AF8823A3D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22A48-2300-4B14-BD76-689AFD23A4A1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E203-A9F3-416B-A2F0-0D49380FFC89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1C41C-67FA-43B6-A6FD-99746707D6A4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C4F4-C716-4BD4-A9FF-975899FFCF5F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72219-471D-4DF9-8068-D96C3498A01D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593F8-AA71-4407-93F3-A8104167EAA5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376C-3B9A-4132-A796-A1B21C59B22F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57AFA-BB79-4718-9EF9-1108D692C467}" type="datetime1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04124-638C-4268-9B86-0B282A548F0D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zdevumi.lv/" TargetMode="External"/><Relationship Id="rId2" Type="http://schemas.openxmlformats.org/officeDocument/2006/relationships/hyperlink" Target="http://www.bank.lv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 UN KREDĪTI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57313" y="3214688"/>
            <a:ext cx="6400800" cy="2395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+mn-lt"/>
                <a:cs typeface="Times New Roman" pitchFamily="18" charset="0"/>
              </a:rPr>
              <a:t>Pieprasījuma inflācija</a:t>
            </a:r>
            <a:endParaRPr lang="lv-LV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071678"/>
            <a:ext cx="8229600" cy="35258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Pieprasījumu inflācija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un tās cēloņi: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papildus naudas emisija bez seguma;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neefektīvi kredīti;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darba algas līmenis nav samērīgs ar darba ražīgumu;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inflācijas gaidas;</a:t>
            </a:r>
          </a:p>
          <a:p>
            <a:pPr lvl="2">
              <a:buNone/>
            </a:pPr>
            <a:endParaRPr lang="lv-LV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10" name="Picture 9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+mn-lt"/>
              </a:rPr>
              <a:t>Izmaksu inflācija</a:t>
            </a:r>
            <a:endParaRPr lang="lv-LV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35258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Izmaksu inflācija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un tās cēloņi: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darba algas pieaugums;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nodokļu palielināšana;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izejvielu un materiālu cenu pieaugums;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cenu līmeņa pieaugums ārvalstīs.</a:t>
            </a:r>
          </a:p>
          <a:p>
            <a:pPr>
              <a:buNone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Patēriņa cenas un patēriņa cenu indekss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lv-LV" dirty="0" smtClean="0"/>
              <a:t>		</a:t>
            </a:r>
            <a:r>
              <a:rPr lang="lv-LV" b="1" dirty="0" smtClean="0"/>
              <a:t>Patēriņa c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enu  indekss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parāda noteikta preču groza cenu izmaiņas pārskata periodā attiecībā pret bāzes periodu. </a:t>
            </a:r>
          </a:p>
          <a:p>
            <a:pPr algn="just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31858" y="3286124"/>
          <a:ext cx="6921497" cy="2143140"/>
        </p:xfrm>
        <a:graphic>
          <a:graphicData uri="http://schemas.openxmlformats.org/presentationml/2006/ole">
            <p:oleObj spid="_x0000_s25602" name="Document" r:id="rId3" imgW="9837843" imgH="3046722" progId="Word.Document.12">
              <p:embed/>
            </p:oleObj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9" name="Picture 8" descr="txt_20_5910_es_fondu_sauklis_w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Inflācijas temps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3883021"/>
          </a:xfrm>
        </p:spPr>
        <p:txBody>
          <a:bodyPr/>
          <a:lstStyle/>
          <a:p>
            <a:pPr lvl="1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Inflācijas temps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cenu līmeņa izmaiņas</a:t>
            </a:r>
          </a:p>
          <a:p>
            <a:pPr lvl="1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laika periodos.</a:t>
            </a:r>
          </a:p>
          <a:p>
            <a:pPr lvl="1">
              <a:buNone/>
            </a:pPr>
            <a:endParaRPr lang="lv-LV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Mērena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inflācija – 3-7 % gadā.</a:t>
            </a:r>
          </a:p>
          <a:p>
            <a:pPr lvl="1"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Strauja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inflācija – virs 10 % gadā.</a:t>
            </a:r>
          </a:p>
          <a:p>
            <a:pPr lvl="1"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Hiperinflācija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– virs 50% mēnesī.</a:t>
            </a:r>
            <a:endParaRPr lang="lv-LV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Inflācijas ietekme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lv-LV" sz="2400" dirty="0" smtClean="0"/>
                        <a:t>Cilvēku grupas,</a:t>
                      </a:r>
                      <a:r>
                        <a:rPr lang="lv-LV" sz="2400" baseline="0" dirty="0" smtClean="0"/>
                        <a:t> </a:t>
                      </a:r>
                      <a:r>
                        <a:rPr lang="lv-LV" sz="2400" dirty="0" smtClean="0"/>
                        <a:t>kas cieš no inflācijas</a:t>
                      </a:r>
                      <a:endParaRPr lang="lv-LV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400" dirty="0" smtClean="0"/>
                        <a:t>Cilvēku grupas, kas iegūst no inflācijas</a:t>
                      </a:r>
                    </a:p>
                    <a:p>
                      <a:endParaRPr lang="lv-LV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000" dirty="0" smtClean="0"/>
                        <a:t>Cilvēki ar fiksētiem ienākumiem </a:t>
                      </a:r>
                    </a:p>
                    <a:p>
                      <a:r>
                        <a:rPr lang="lv-LV" sz="2000" dirty="0" smtClean="0"/>
                        <a:t>( skolotāji, pabalstu saņēmēji, pensionāri utt.)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/>
                        <a:t>Īsā laika posma ražotāji (iepērk izejvielas par lētāku cenu, pārdot produkciju par dārgāku cenu)</a:t>
                      </a:r>
                      <a:endParaRPr lang="lv-LV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000" dirty="0" smtClean="0"/>
                        <a:t>Kreditori</a:t>
                      </a:r>
                      <a:r>
                        <a:rPr lang="lv-LV" sz="2000" baseline="0" dirty="0" smtClean="0"/>
                        <a:t> (saņem atpakaļ mazvērtīgāku naudu nekā aizdevuši)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/>
                        <a:t>Debitori (aizņemas  vērtīgāku naudu, bet atdot mazāk vērtīgu)</a:t>
                      </a:r>
                      <a:endParaRPr lang="lv-LV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000" dirty="0" smtClean="0"/>
                        <a:t>Cilvēki, kuriem</a:t>
                      </a:r>
                      <a:r>
                        <a:rPr lang="lv-LV" sz="2000" baseline="0" dirty="0" smtClean="0"/>
                        <a:t> pieder naudas uzkrājumi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+mn-lt"/>
              </a:rPr>
              <a:t>Kredīti </a:t>
            </a:r>
            <a:endParaRPr lang="lv-LV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38115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dirty="0" smtClean="0"/>
              <a:t> 	</a:t>
            </a:r>
          </a:p>
          <a:p>
            <a:pPr>
              <a:buNone/>
            </a:pPr>
            <a:r>
              <a:rPr lang="lv-LV" b="1" dirty="0" smtClean="0"/>
              <a:t>		Naudas vai preču aizdevums </a:t>
            </a:r>
            <a:r>
              <a:rPr lang="lv-LV" dirty="0" smtClean="0"/>
              <a:t>uz konkrētu termiņu par noteiktu atlīdzību.</a:t>
            </a:r>
          </a:p>
          <a:p>
            <a:pPr>
              <a:buNone/>
            </a:pPr>
            <a:endParaRPr lang="lv-LV" dirty="0"/>
          </a:p>
          <a:p>
            <a:pPr>
              <a:buNone/>
            </a:pPr>
            <a:r>
              <a:rPr lang="lv-LV" dirty="0" smtClean="0"/>
              <a:t>	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+mn-lt"/>
              </a:rPr>
              <a:t>Kredītu iedalījums pēc</a:t>
            </a:r>
            <a:br>
              <a:rPr lang="lv-LV" dirty="0" smtClean="0">
                <a:latin typeface="+mn-lt"/>
              </a:rPr>
            </a:br>
            <a:r>
              <a:rPr lang="lv-LV" dirty="0" smtClean="0">
                <a:latin typeface="+mn-lt"/>
              </a:rPr>
              <a:t> aizdevuma termiņa</a:t>
            </a:r>
            <a:endParaRPr lang="lv-LV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lv-LV" sz="3200" dirty="0" smtClean="0"/>
          </a:p>
          <a:p>
            <a:pPr lvl="1"/>
            <a:endParaRPr lang="lv-LV" sz="3200" dirty="0" smtClean="0"/>
          </a:p>
          <a:p>
            <a:pPr lvl="1">
              <a:buNone/>
            </a:pPr>
            <a:r>
              <a:rPr lang="lv-LV" sz="3200" dirty="0" smtClean="0"/>
              <a:t>	</a:t>
            </a:r>
            <a:endParaRPr lang="lv-LV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1524000" y="1571612"/>
          <a:ext cx="6096000" cy="3889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Kredītu veidi pēc līdzekļu 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piešķiršanas specifikas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785926"/>
            <a:ext cx="8229600" cy="38830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lv-LV" sz="40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Komerciālais kredīts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viens komersants otram pārdod preces ar atliktu maksājumu.</a:t>
            </a:r>
          </a:p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err="1" smtClean="0">
                <a:latin typeface="Times New Roman" pitchFamily="18" charset="0"/>
                <a:cs typeface="Times New Roman" pitchFamily="18" charset="0"/>
              </a:rPr>
              <a:t>Banķieru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 kredīts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izsniedz bankas un citas kredītiestādes naudas veidā gan privātpersonām, gan juridiskām personām.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Patērētāju kredīts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patēriņa preču iegāde uz nomaksu.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Kredītu veidi pēc līdzekļu 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piešķiršanas specifikas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668707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 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Valsts kredīts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valsts aizņēmuma obligāciju emisija. 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Hipotekārais kredīts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izsniedz nekustamā īpašuma iegādei, celtniecībai, renovācijai, kā ķīlu pretī ņemot nekustamo īpašumu.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Kredītu veidi pēc līdzekļu 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piešķiršanas specifikas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3883021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12800" b="1" dirty="0" smtClean="0">
                <a:latin typeface="Times New Roman" pitchFamily="18" charset="0"/>
                <a:cs typeface="Times New Roman" pitchFamily="18" charset="0"/>
              </a:rPr>
              <a:t>Finanšu līzings </a:t>
            </a:r>
            <a:r>
              <a:rPr lang="lv-LV" sz="12800" dirty="0" smtClean="0">
                <a:latin typeface="Times New Roman" pitchFamily="18" charset="0"/>
                <a:cs typeface="Times New Roman" pitchFamily="18" charset="0"/>
              </a:rPr>
              <a:t>– bankas vai līzinga kompānijas iegādājas preces, kuras iznomā pircējiem tūlītējai lietošanai, par to saņemot procentu maksājumus.</a:t>
            </a:r>
          </a:p>
          <a:p>
            <a:pPr>
              <a:lnSpc>
                <a:spcPct val="120000"/>
              </a:lnSpc>
              <a:buNone/>
            </a:pPr>
            <a:r>
              <a:rPr lang="lv-LV" sz="1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12800" b="1" dirty="0" err="1" smtClean="0">
                <a:latin typeface="Times New Roman" pitchFamily="18" charset="0"/>
                <a:cs typeface="Times New Roman" pitchFamily="18" charset="0"/>
              </a:rPr>
              <a:t>Overdrafts</a:t>
            </a:r>
            <a:r>
              <a:rPr lang="lv-LV" sz="12800" dirty="0" smtClean="0">
                <a:latin typeface="Times New Roman" pitchFamily="18" charset="0"/>
                <a:cs typeface="Times New Roman" pitchFamily="18" charset="0"/>
              </a:rPr>
              <a:t> – īstermiņa aizdevums, kas noteikta limita robežās tiek piešķirts kā papildus līdzekļi klienta kontā.</a:t>
            </a:r>
          </a:p>
          <a:p>
            <a:pPr>
              <a:lnSpc>
                <a:spcPct val="170000"/>
              </a:lnSpc>
              <a:buNone/>
            </a:pPr>
            <a:r>
              <a:rPr lang="lv-LV" sz="12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lnSpc>
                <a:spcPct val="170000"/>
              </a:lnSpc>
              <a:buNone/>
            </a:pPr>
            <a:r>
              <a:rPr lang="lv-LV" sz="1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lv-LV" sz="128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Naudas būtība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388302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Nauda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īpaša prece, kura kā ekvivalents tiek izmantota preču un pakalpojumu maiņā un, būdama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starplīdzeklis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, palīdz izvairīties no prečmaiņas (bartera) darījum</a:t>
            </a:r>
            <a:r>
              <a:rPr lang="lv-LV" dirty="0" smtClean="0"/>
              <a:t>iem.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Kredītu veidi pēc līdzekļu 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piešķiršanas specifikas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000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Faktorings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– apgrozāmo līdzekļu kreditēšana pret debitoru parādu.</a:t>
            </a:r>
          </a:p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Studiju kredīts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ilgtermiņa aizdevums privātpersonām mācību maksas segšanai.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Studējošā kredīts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- ilgtermiņa aizdevums privātpersonām  studenta ikdienas izdevumu segšanai.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000768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Vienkāršie kredītprocenti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115328" cy="35719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lv-LV" sz="4300" b="1" dirty="0" smtClean="0">
                <a:latin typeface="Times New Roman" pitchFamily="18" charset="0"/>
                <a:cs typeface="Times New Roman" pitchFamily="18" charset="0"/>
              </a:rPr>
              <a:t>S = K (1+ni)</a:t>
            </a:r>
          </a:p>
          <a:p>
            <a:pPr>
              <a:buNone/>
            </a:pPr>
            <a:endParaRPr lang="lv-LV" sz="4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4000" dirty="0" smtClean="0">
                <a:latin typeface="Times New Roman" pitchFamily="18" charset="0"/>
                <a:cs typeface="Times New Roman" pitchFamily="18" charset="0"/>
              </a:rPr>
              <a:t>S – atmaksājamā summa</a:t>
            </a:r>
          </a:p>
          <a:p>
            <a:pPr>
              <a:buNone/>
            </a:pPr>
            <a:r>
              <a:rPr lang="lv-LV" sz="4000" dirty="0" smtClean="0">
                <a:latin typeface="Times New Roman" pitchFamily="18" charset="0"/>
                <a:cs typeface="Times New Roman" pitchFamily="18" charset="0"/>
              </a:rPr>
              <a:t>K – kredīta summa</a:t>
            </a:r>
          </a:p>
          <a:p>
            <a:pPr>
              <a:buNone/>
            </a:pPr>
            <a:r>
              <a:rPr lang="lv-LV" sz="4000" dirty="0" smtClean="0">
                <a:latin typeface="Times New Roman" pitchFamily="18" charset="0"/>
                <a:cs typeface="Times New Roman" pitchFamily="18" charset="0"/>
              </a:rPr>
              <a:t>n  – kredīta periods</a:t>
            </a:r>
          </a:p>
          <a:p>
            <a:pPr>
              <a:buNone/>
            </a:pPr>
            <a:r>
              <a:rPr lang="lv-LV" sz="4000" dirty="0" smtClean="0">
                <a:latin typeface="Times New Roman" pitchFamily="18" charset="0"/>
                <a:cs typeface="Times New Roman" pitchFamily="18" charset="0"/>
              </a:rPr>
              <a:t>i   – kredīta procentu likme atbilstīgi laika</a:t>
            </a:r>
          </a:p>
          <a:p>
            <a:pPr>
              <a:buNone/>
            </a:pPr>
            <a:r>
              <a:rPr lang="lv-LV" sz="4000" dirty="0" smtClean="0">
                <a:latin typeface="Times New Roman" pitchFamily="18" charset="0"/>
                <a:cs typeface="Times New Roman" pitchFamily="18" charset="0"/>
              </a:rPr>
              <a:t>       periodam</a:t>
            </a:r>
          </a:p>
          <a:p>
            <a:pPr>
              <a:buNone/>
            </a:pPr>
            <a:endParaRPr lang="lv-LV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00768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+mn-lt"/>
              </a:rPr>
              <a:t>Saliktie kredītprocenti</a:t>
            </a:r>
            <a:endParaRPr lang="lv-LV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85925"/>
            <a:ext cx="8229600" cy="278608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	</a:t>
            </a:r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r>
              <a:rPr lang="lv-LV" dirty="0" smtClean="0"/>
              <a:t>				</a:t>
            </a:r>
            <a:r>
              <a:rPr lang="lv-LV" sz="4400" b="1" dirty="0" smtClean="0">
                <a:latin typeface="Times New Roman" pitchFamily="18" charset="0"/>
                <a:cs typeface="Times New Roman" pitchFamily="18" charset="0"/>
              </a:rPr>
              <a:t>S = K (1+ i)</a:t>
            </a:r>
            <a:r>
              <a:rPr lang="lv-LV" sz="4400" b="1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lv-LV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sz="44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00768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informācijas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954459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G.Libermanis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Makroekonomika. ESF projekts. 2007.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Kumerdanka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Biznesa ekonomiskie pamati. SIA “Biznesa augstskola Turība”. 2007. 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Siņicins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Ekonomika. “Izdevniecība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”. 2011.</a:t>
            </a:r>
          </a:p>
          <a:p>
            <a:pPr>
              <a:buNone/>
            </a:pPr>
            <a:r>
              <a:rPr lang="lv-LV" dirty="0" smtClean="0"/>
              <a:t>3. </a:t>
            </a:r>
            <a:r>
              <a:rPr lang="lv-LV" dirty="0" smtClean="0">
                <a:hlinkClick r:id="rId2"/>
              </a:rPr>
              <a:t>www.bank.lv</a:t>
            </a:r>
            <a:endParaRPr lang="lv-LV" dirty="0" smtClean="0"/>
          </a:p>
          <a:p>
            <a:pPr>
              <a:buNone/>
            </a:pPr>
            <a:r>
              <a:rPr lang="lv-LV" dirty="0" smtClean="0"/>
              <a:t>4. </a:t>
            </a:r>
            <a:r>
              <a:rPr lang="lv-LV" dirty="0" smtClean="0">
                <a:hlinkClick r:id="rId3"/>
              </a:rPr>
              <a:t>www.uzdevumi.lv</a:t>
            </a:r>
            <a:endParaRPr lang="lv-LV" dirty="0" smtClean="0"/>
          </a:p>
          <a:p>
            <a:pPr>
              <a:buNone/>
            </a:pPr>
            <a:r>
              <a:rPr lang="lv-LV" dirty="0" smtClean="0"/>
              <a:t>5.www.ecb.eu 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 smtClean="0"/>
          </a:p>
          <a:p>
            <a:endParaRPr lang="lv-LV" dirty="0" smtClean="0"/>
          </a:p>
          <a:p>
            <a:endParaRPr lang="lv-LV" dirty="0" smtClean="0"/>
          </a:p>
          <a:p>
            <a:pPr>
              <a:buNone/>
            </a:pPr>
            <a:r>
              <a:rPr lang="lv-LV" dirty="0" smtClean="0"/>
              <a:t>			</a:t>
            </a:r>
            <a:r>
              <a:rPr lang="lv-LV" sz="3600" dirty="0" smtClean="0"/>
              <a:t>Paldies par uzmanību!</a:t>
            </a:r>
            <a:endParaRPr lang="lv-LV" sz="36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00768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Naudas būtība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345439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Nauda ir drošība?</a:t>
            </a:r>
          </a:p>
          <a:p>
            <a:pPr>
              <a:buNone/>
            </a:pPr>
            <a:r>
              <a:rPr lang="lv-LV" dirty="0" smtClean="0"/>
              <a:t>		Nauda ir vara?</a:t>
            </a:r>
          </a:p>
          <a:p>
            <a:pPr>
              <a:buNone/>
            </a:pPr>
            <a:r>
              <a:rPr lang="lv-LV" dirty="0" smtClean="0"/>
              <a:t>		Nauda ir mīlestība?</a:t>
            </a:r>
          </a:p>
          <a:p>
            <a:endParaRPr lang="lv-LV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+mn-lt"/>
                <a:cs typeface="Times New Roman" pitchFamily="18" charset="0"/>
              </a:rPr>
              <a:t>Naudas funkc</a:t>
            </a:r>
            <a:r>
              <a:rPr lang="lv-LV" dirty="0" smtClean="0">
                <a:latin typeface="+mn-lt"/>
              </a:rPr>
              <a:t>ijas</a:t>
            </a:r>
            <a:endParaRPr lang="lv-LV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383087"/>
          </a:xfrm>
        </p:spPr>
        <p:txBody>
          <a:bodyPr>
            <a:normAutofit/>
          </a:bodyPr>
          <a:lstStyle/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Maiņas (apgrozības) līdzeklis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Šo funkciju nauda pilda, kad notiek samaksa par precēm un pakalpojumiem.</a:t>
            </a:r>
          </a:p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Vērtības mērs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Ar naudas palīdzību izsaka preču un pakalpojumu vērtību.</a:t>
            </a:r>
          </a:p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Uzkrāšanas līdzeklis</a:t>
            </a:r>
          </a:p>
          <a:p>
            <a:pPr>
              <a:buNone/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Ar naudu ir visparocīgāk uzkrāt līdzekļus.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Naudas veidi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811583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Pirmatnējā jeb preču nauda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Metāla nauda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Papīra nauda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Elektroniskā nauda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Ceļojuma čeki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Naudas īpašības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954459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Naudai jābūt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Uzticamai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Atpazīstamai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Viegli dalāmai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Ērti lietojamai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Drošai pret viltošanu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Lats – LR nacionālā valūta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668707"/>
          </a:xfrm>
        </p:spPr>
        <p:txBody>
          <a:bodyPr/>
          <a:lstStyle/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1922. gada novembris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pirmās 10 latu banknotes</a:t>
            </a:r>
          </a:p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1993. gada 5. marts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pirmās 5 latu banknotes pēc Latvijas neatkarības atjaunošanas</a:t>
            </a:r>
          </a:p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1993. gada 18. oktobris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par vienīgo oficiālo norēķina vienību tiek pieņemts lats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Naudas aprite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643174" y="1357298"/>
          <a:ext cx="3643338" cy="1928826"/>
        </p:xfrm>
        <a:graphic>
          <a:graphicData uri="http://schemas.openxmlformats.org/presentationml/2006/ole">
            <p:oleObj spid="_x0000_s1028" name="Equation" r:id="rId3" imgW="901440" imgH="85068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85918" y="3714752"/>
            <a:ext cx="3214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/>
              <a:t>M – naudas daudzums apgrozībā</a:t>
            </a:r>
            <a:endParaRPr lang="lv-LV" dirty="0"/>
          </a:p>
        </p:txBody>
      </p:sp>
      <p:sp>
        <p:nvSpPr>
          <p:cNvPr id="9" name="TextBox 8"/>
          <p:cNvSpPr txBox="1"/>
          <p:nvPr/>
        </p:nvSpPr>
        <p:spPr>
          <a:xfrm>
            <a:off x="1785918" y="4214818"/>
            <a:ext cx="3521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smtClean="0"/>
              <a:t>V – naudas vienības aprites  ātrums </a:t>
            </a:r>
            <a:endParaRPr lang="lv-LV" dirty="0"/>
          </a:p>
        </p:txBody>
      </p:sp>
      <p:sp>
        <p:nvSpPr>
          <p:cNvPr id="10" name="TextBox 9"/>
          <p:cNvSpPr txBox="1"/>
          <p:nvPr/>
        </p:nvSpPr>
        <p:spPr>
          <a:xfrm>
            <a:off x="1785918" y="4643446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/>
              <a:t>P – vidējais cenu līmenis</a:t>
            </a:r>
            <a:endParaRPr lang="lv-LV" dirty="0"/>
          </a:p>
        </p:txBody>
      </p:sp>
      <p:sp>
        <p:nvSpPr>
          <p:cNvPr id="11" name="TextBox 10"/>
          <p:cNvSpPr txBox="1"/>
          <p:nvPr/>
        </p:nvSpPr>
        <p:spPr>
          <a:xfrm>
            <a:off x="1785918" y="5143512"/>
            <a:ext cx="446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smtClean="0"/>
              <a:t>Q – saražoto preču un pakalpojumu daudzums</a:t>
            </a:r>
            <a:endParaRPr lang="lv-LV" dirty="0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14" name="Picture 13" descr="txt_20_5910_es_fondu_sauklis_w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Inflācija un deflācija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3311517"/>
          </a:xfrm>
        </p:spPr>
        <p:txBody>
          <a:bodyPr/>
          <a:lstStyle/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Inflācija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– ilgstoša, vispārēja vidējā cenu līmeņa celšanās un naudas vērtības pazemināšanās.</a:t>
            </a:r>
          </a:p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Deflācija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– vispārēja cenu līmeņa pazemināšanās ilgstošā laika periodā.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9" name="Picture 8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302</Words>
  <Application>Microsoft Office PowerPoint</Application>
  <PresentationFormat>On-screen Show (4:3)</PresentationFormat>
  <Paragraphs>139</Paragraphs>
  <Slides>24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Office Theme</vt:lpstr>
      <vt:lpstr>Equation</vt:lpstr>
      <vt:lpstr>Document</vt:lpstr>
      <vt:lpstr>NAUDA UN KREDĪTI</vt:lpstr>
      <vt:lpstr>Naudas būtība</vt:lpstr>
      <vt:lpstr>Naudas būtība</vt:lpstr>
      <vt:lpstr>Naudas funkcijas</vt:lpstr>
      <vt:lpstr>Naudas veidi</vt:lpstr>
      <vt:lpstr>Naudas īpašības</vt:lpstr>
      <vt:lpstr>Lats – LR nacionālā valūta</vt:lpstr>
      <vt:lpstr>Naudas aprite</vt:lpstr>
      <vt:lpstr>Inflācija un deflācija</vt:lpstr>
      <vt:lpstr>Pieprasījuma inflācija</vt:lpstr>
      <vt:lpstr>Izmaksu inflācija</vt:lpstr>
      <vt:lpstr>Patēriņa cenas un patēriņa cenu indekss</vt:lpstr>
      <vt:lpstr>Inflācijas temps</vt:lpstr>
      <vt:lpstr>Inflācijas ietekme</vt:lpstr>
      <vt:lpstr>Kredīti </vt:lpstr>
      <vt:lpstr>Kredītu iedalījums pēc  aizdevuma termiņa</vt:lpstr>
      <vt:lpstr>Kredītu veidi pēc līdzekļu  piešķiršanas specifikas</vt:lpstr>
      <vt:lpstr>Kredītu veidi pēc līdzekļu  piešķiršanas specifikas</vt:lpstr>
      <vt:lpstr>Kredītu veidi pēc līdzekļu  piešķiršanas specifikas</vt:lpstr>
      <vt:lpstr>Kredītu veidi pēc līdzekļu  piešķiršanas specifikas</vt:lpstr>
      <vt:lpstr>Vienkāršie kredītprocenti</vt:lpstr>
      <vt:lpstr>Saliktie kredītprocenti</vt:lpstr>
      <vt:lpstr>Iespējamie informācijas resursi</vt:lpstr>
      <vt:lpstr>Slide 24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NAUDA UN KREDĪTI</dc:title>
  <dc:creator> </dc:creator>
  <cp:lastModifiedBy> </cp:lastModifiedBy>
  <cp:revision>114</cp:revision>
  <dcterms:created xsi:type="dcterms:W3CDTF">2011-10-15T06:42:36Z</dcterms:created>
  <dcterms:modified xsi:type="dcterms:W3CDTF">2012-06-25T13:17:00Z</dcterms:modified>
</cp:coreProperties>
</file>